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22"/>
  </p:notesMasterIdLst>
  <p:handoutMasterIdLst>
    <p:handoutMasterId r:id="rId23"/>
  </p:handoutMasterIdLst>
  <p:sldIdLst>
    <p:sldId id="547" r:id="rId2"/>
    <p:sldId id="550" r:id="rId3"/>
    <p:sldId id="558" r:id="rId4"/>
    <p:sldId id="584" r:id="rId5"/>
    <p:sldId id="597" r:id="rId6"/>
    <p:sldId id="604" r:id="rId7"/>
    <p:sldId id="605" r:id="rId8"/>
    <p:sldId id="606" r:id="rId9"/>
    <p:sldId id="610" r:id="rId10"/>
    <p:sldId id="608" r:id="rId11"/>
    <p:sldId id="611" r:id="rId12"/>
    <p:sldId id="609" r:id="rId13"/>
    <p:sldId id="612" r:id="rId14"/>
    <p:sldId id="613" r:id="rId15"/>
    <p:sldId id="607" r:id="rId16"/>
    <p:sldId id="562" r:id="rId17"/>
    <p:sldId id="554" r:id="rId18"/>
    <p:sldId id="614" r:id="rId19"/>
    <p:sldId id="552" r:id="rId20"/>
    <p:sldId id="553" r:id="rId21"/>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F7F"/>
    <a:srgbClr val="FF4747"/>
    <a:srgbClr val="7F1F1F"/>
    <a:srgbClr val="7F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093" autoAdjust="0"/>
    <p:restoredTop sz="94660"/>
  </p:normalViewPr>
  <p:slideViewPr>
    <p:cSldViewPr>
      <p:cViewPr varScale="1">
        <p:scale>
          <a:sx n="109" d="100"/>
          <a:sy n="109" d="100"/>
        </p:scale>
        <p:origin x="1296" y="126"/>
      </p:cViewPr>
      <p:guideLst>
        <p:guide orient="horz" pos="2160"/>
        <p:guide pos="2880"/>
      </p:guideLst>
    </p:cSldViewPr>
  </p:slideViewPr>
  <p:notesTextViewPr>
    <p:cViewPr>
      <p:scale>
        <a:sx n="100" d="100"/>
        <a:sy n="100" d="100"/>
      </p:scale>
      <p:origin x="0" y="0"/>
    </p:cViewPr>
  </p:notesTextViewPr>
  <p:notesViewPr>
    <p:cSldViewPr>
      <p:cViewPr varScale="1">
        <p:scale>
          <a:sx n="76" d="100"/>
          <a:sy n="76" d="100"/>
        </p:scale>
        <p:origin x="-372" y="-90"/>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2019-10-09</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10/9/2019</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3" descr="C:\Users\dwharder\Desktop\ece.150.png"/>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59471" y="5645346"/>
            <a:ext cx="1245391" cy="4583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sp>
        <p:nvSpPr>
          <p:cNvPr id="7" name="Text Box 14"/>
          <p:cNvSpPr txBox="1">
            <a:spLocks noChangeArrowheads="1"/>
          </p:cNvSpPr>
          <p:nvPr userDrawn="1"/>
        </p:nvSpPr>
        <p:spPr bwMode="auto">
          <a:xfrm>
            <a:off x="6156498" y="5576753"/>
            <a:ext cx="2807990" cy="1092607"/>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a:t>
            </a:r>
            <a:r>
              <a:rPr lang="en-US" sz="1100" b="0" kern="0" dirty="0">
                <a:solidFill>
                  <a:srgbClr val="FFFFFF"/>
                </a:solidFill>
                <a:latin typeface="Georgia" panose="02040502050405020303" pitchFamily="18" charset="0"/>
                <a:ea typeface="ＭＳ Ｐゴシック" charset="-128"/>
                <a:cs typeface="Arial" pitchFamily="34" charset="0"/>
              </a:rPr>
              <a:t>Wilhelm Harder, </a:t>
            </a:r>
            <a:r>
              <a:rPr lang="en-US" sz="1100" b="0" kern="0" dirty="0" err="1">
                <a:solidFill>
                  <a:srgbClr val="FFFFFF"/>
                </a:solidFill>
                <a:latin typeface="Georgia" panose="02040502050405020303" pitchFamily="18" charset="0"/>
                <a:ea typeface="ＭＳ Ｐゴシック" charset="-128"/>
                <a:cs typeface="Arial" pitchFamily="34" charset="0"/>
              </a:rPr>
              <a:t>M.Math</a:t>
            </a:r>
            <a:r>
              <a:rPr lang="en-US" sz="1100" b="0" kern="0" dirty="0">
                <a:solidFill>
                  <a:srgbClr val="FFFFFF"/>
                </a:solidFill>
                <a:latin typeface="Georgia" panose="02040502050405020303" pitchFamily="18" charset="0"/>
                <a:ea typeface="ＭＳ Ｐゴシック" charset="-128"/>
                <a:cs typeface="Arial" pitchFamily="34" charset="0"/>
              </a:rPr>
              <a:t>. LEL</a:t>
            </a:r>
          </a:p>
          <a:p>
            <a:pPr defTabSz="457200">
              <a:spcBef>
                <a:spcPct val="20000"/>
              </a:spcBef>
              <a:defRPr/>
            </a:pPr>
            <a:r>
              <a:rPr lang="en-US" sz="900" kern="0" dirty="0" smtClean="0">
                <a:solidFill>
                  <a:srgbClr val="FFFFFF"/>
                </a:solidFill>
                <a:latin typeface="Georgia" panose="02040502050405020303" pitchFamily="18" charset="0"/>
                <a:ea typeface="ＭＳ Ｐゴシック" charset="-128"/>
                <a:cs typeface="Arial" pitchFamily="34" charset="0"/>
              </a:rPr>
              <a:t>hdpatel@uwaterloo.ca    dwharder@uwaterloo.ca</a:t>
            </a: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a:t>
            </a:r>
            <a:r>
              <a:rPr lang="en-CA" sz="850" dirty="0" smtClean="0">
                <a:solidFill>
                  <a:srgbClr val="FFFFFF"/>
                </a:solidFill>
                <a:latin typeface="Georgia" panose="02040502050405020303" pitchFamily="18" charset="0"/>
                <a:ea typeface="ＭＳ Ｐゴシック" charset="-128"/>
              </a:rPr>
              <a:t>2018 </a:t>
            </a:r>
            <a:r>
              <a:rPr lang="en-CA" sz="850" dirty="0">
                <a:solidFill>
                  <a:srgbClr val="FFFFFF"/>
                </a:solidFill>
                <a:latin typeface="Georgia" panose="02040502050405020303" pitchFamily="18" charset="0"/>
                <a:ea typeface="ＭＳ Ｐゴシック" charset="-128"/>
              </a:rPr>
              <a:t>by Douglas Wilhelm </a:t>
            </a:r>
            <a:r>
              <a:rPr lang="en-CA" sz="850" dirty="0" smtClean="0">
                <a:solidFill>
                  <a:srgbClr val="FFFFFF"/>
                </a:solidFill>
                <a:latin typeface="Georgia" panose="02040502050405020303" pitchFamily="18" charset="0"/>
                <a:ea typeface="ＭＳ Ｐゴシック" charset="-128"/>
              </a:rPr>
              <a:t>Harder and Hiren Patel.</a:t>
            </a: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     Some </a:t>
            </a:r>
            <a:r>
              <a:rPr lang="en-CA" sz="850" dirty="0">
                <a:solidFill>
                  <a:srgbClr val="FFFFFF"/>
                </a:solidFill>
                <a:latin typeface="Georgia" panose="02040502050405020303" pitchFamily="18" charset="0"/>
                <a:ea typeface="ＭＳ Ｐゴシック" charset="-128"/>
              </a:rPr>
              <a:t>rights reserved</a:t>
            </a:r>
            <a:r>
              <a:rPr lang="en-CA" sz="850" dirty="0" smtClean="0">
                <a:solidFill>
                  <a:srgbClr val="FFFFFF"/>
                </a:solidFill>
                <a:latin typeface="Georgia" panose="02040502050405020303" pitchFamily="18" charset="0"/>
                <a:ea typeface="ＭＳ Ｐゴシック" charset="-128"/>
              </a:rPr>
              <a:t>.</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C:\Users\dwharder\Desktop\ece.15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5634955"/>
            <a:ext cx="1245391" cy="4583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Floating-point primitive data types</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954" t="19122"/>
          <a:stretch/>
        </p:blipFill>
        <p:spPr bwMode="auto">
          <a:xfrm>
            <a:off x="47624" y="40480"/>
            <a:ext cx="1700161" cy="524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descr="C:\Users\dwharder\Desktop\ece.150.png"/>
          <p:cNvPicPr>
            <a:picLocks noChangeAspect="1" noChangeArrowheads="1"/>
          </p:cNvPicPr>
          <p:nvPr userDrawn="1"/>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8244409" y="6515494"/>
            <a:ext cx="864095" cy="318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wmf"/><Relationship Id="rId5" Type="http://schemas.openxmlformats.org/officeDocument/2006/relationships/oleObject" Target="../embeddings/oleObject2.bin"/><Relationship Id="rId4" Type="http://schemas.openxmlformats.org/officeDocument/2006/relationships/image" Target="../media/image9.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3.wmf"/><Relationship Id="rId5" Type="http://schemas.openxmlformats.org/officeDocument/2006/relationships/oleObject" Target="../embeddings/oleObject5.bin"/><Relationship Id="rId4" Type="http://schemas.openxmlformats.org/officeDocument/2006/relationships/image" Target="../media/image12.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6.wmf"/><Relationship Id="rId5" Type="http://schemas.openxmlformats.org/officeDocument/2006/relationships/oleObject" Target="../embeddings/oleObject8.bin"/><Relationship Id="rId4" Type="http://schemas.openxmlformats.org/officeDocument/2006/relationships/image" Target="../media/image15.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7.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CA" dirty="0" smtClean="0"/>
              <a:t>Floating-point</a:t>
            </a:r>
            <a:br>
              <a:rPr lang="en-CA" dirty="0" smtClean="0"/>
            </a:br>
            <a:r>
              <a:rPr lang="en-CA" dirty="0" smtClean="0"/>
              <a:t>primitive data types</a:t>
            </a:r>
            <a:endParaRPr lang="en-CA" dirty="0"/>
          </a:p>
        </p:txBody>
      </p:sp>
    </p:spTree>
    <p:extLst>
      <p:ext uri="{BB962C8B-B14F-4D97-AF65-F5344CB8AC3E}">
        <p14:creationId xmlns:p14="http://schemas.microsoft.com/office/powerpoint/2010/main" val="1323974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Weakness: </a:t>
            </a:r>
            <a:r>
              <a:rPr lang="en-CA" i="1" dirty="0" smtClean="0">
                <a:latin typeface="Times New Roman" panose="02020603050405020304" pitchFamily="18" charset="0"/>
                <a:cs typeface="Times New Roman" panose="02020603050405020304" pitchFamily="18" charset="0"/>
              </a:rPr>
              <a:t>x</a:t>
            </a:r>
            <a:r>
              <a:rPr lang="en-CA" dirty="0" smtClean="0">
                <a:latin typeface="Times New Roman" panose="02020603050405020304" pitchFamily="18" charset="0"/>
                <a:cs typeface="Times New Roman" panose="02020603050405020304" pitchFamily="18" charset="0"/>
              </a:rPr>
              <a:t> + </a:t>
            </a:r>
            <a:r>
              <a:rPr lang="en-CA" i="1" dirty="0" smtClean="0">
                <a:latin typeface="Times New Roman" panose="02020603050405020304" pitchFamily="18" charset="0"/>
                <a:cs typeface="Times New Roman" panose="02020603050405020304" pitchFamily="18" charset="0"/>
              </a:rPr>
              <a:t>y</a:t>
            </a:r>
            <a:r>
              <a:rPr lang="en-CA" dirty="0" smtClean="0">
                <a:latin typeface="Times New Roman" panose="02020603050405020304" pitchFamily="18" charset="0"/>
                <a:cs typeface="Times New Roman" panose="02020603050405020304" pitchFamily="18" charset="0"/>
              </a:rPr>
              <a:t> = </a:t>
            </a:r>
            <a:r>
              <a:rPr lang="en-CA" i="1" dirty="0" smtClean="0">
                <a:latin typeface="Times New Roman" panose="02020603050405020304" pitchFamily="18" charset="0"/>
                <a:cs typeface="Times New Roman" panose="02020603050405020304" pitchFamily="18" charset="0"/>
              </a:rPr>
              <a:t>x</a:t>
            </a:r>
            <a:r>
              <a:rPr lang="en-CA" dirty="0" smtClean="0"/>
              <a:t> even if </a:t>
            </a:r>
            <a:r>
              <a:rPr lang="en-CA" i="1" dirty="0" smtClean="0">
                <a:latin typeface="Times New Roman" panose="02020603050405020304" pitchFamily="18" charset="0"/>
                <a:cs typeface="Times New Roman" panose="02020603050405020304" pitchFamily="18" charset="0"/>
              </a:rPr>
              <a:t>y</a:t>
            </a:r>
            <a:r>
              <a:rPr lang="en-CA" dirty="0" smtClean="0">
                <a:latin typeface="Times New Roman" panose="02020603050405020304" pitchFamily="18" charset="0"/>
                <a:cs typeface="Times New Roman" panose="02020603050405020304" pitchFamily="18" charset="0"/>
              </a:rPr>
              <a:t> ≠ 0</a:t>
            </a:r>
            <a:endParaRPr lang="en-CA" dirty="0"/>
          </a:p>
        </p:txBody>
      </p:sp>
      <p:sp>
        <p:nvSpPr>
          <p:cNvPr id="3" name="Content Placeholder 2"/>
          <p:cNvSpPr>
            <a:spLocks noGrp="1"/>
          </p:cNvSpPr>
          <p:nvPr>
            <p:ph idx="1"/>
          </p:nvPr>
        </p:nvSpPr>
        <p:spPr/>
        <p:txBody>
          <a:bodyPr/>
          <a:lstStyle/>
          <a:p>
            <a:r>
              <a:rPr lang="en-CA" dirty="0" smtClean="0"/>
              <a:t>Non-zero numbers act like zero</a:t>
            </a:r>
          </a:p>
          <a:p>
            <a:pPr lvl="1"/>
            <a:r>
              <a:rPr lang="en-CA" dirty="0" smtClean="0"/>
              <a:t>Suppose we add these two numbers:</a:t>
            </a:r>
          </a:p>
          <a:p>
            <a:pPr lvl="1"/>
            <a:endParaRPr lang="en-CA" dirty="0"/>
          </a:p>
          <a:p>
            <a:pPr lvl="1"/>
            <a:endParaRPr lang="en-CA" dirty="0" smtClean="0"/>
          </a:p>
          <a:p>
            <a:pPr lvl="1"/>
            <a:endParaRPr lang="en-CA" dirty="0"/>
          </a:p>
          <a:p>
            <a:pPr lvl="1"/>
            <a:r>
              <a:rPr lang="en-CA" dirty="0"/>
              <a:t>Calculating this</a:t>
            </a:r>
            <a:r>
              <a:rPr lang="en-CA" dirty="0" smtClean="0"/>
              <a:t>:</a:t>
            </a:r>
          </a:p>
          <a:p>
            <a:pPr lvl="1"/>
            <a:endParaRPr lang="en-CA" dirty="0"/>
          </a:p>
          <a:p>
            <a:pPr lvl="1"/>
            <a:endParaRPr lang="en-CA" dirty="0" smtClean="0"/>
          </a:p>
          <a:p>
            <a:pPr lvl="1"/>
            <a:endParaRPr lang="en-CA" dirty="0"/>
          </a:p>
          <a:p>
            <a:pPr lvl="1"/>
            <a:r>
              <a:rPr lang="en-CA" dirty="0" smtClean="0"/>
              <a:t>The representation of this sum is</a:t>
            </a:r>
          </a:p>
          <a:p>
            <a:pPr lvl="1"/>
            <a:endParaRPr lang="en-CA" dirty="0">
              <a:cs typeface="Times New Roman" panose="02020603050405020304" pitchFamily="18" charset="0"/>
            </a:endParaRPr>
          </a:p>
          <a:p>
            <a:pPr lvl="1"/>
            <a:endParaRPr lang="en-CA" dirty="0" smtClean="0">
              <a:cs typeface="Times New Roman" panose="02020603050405020304" pitchFamily="18" charset="0"/>
            </a:endParaRPr>
          </a:p>
          <a:p>
            <a:pPr lvl="1"/>
            <a:r>
              <a:rPr lang="en-CA" dirty="0" smtClean="0">
                <a:cs typeface="Times New Roman" panose="02020603050405020304" pitchFamily="18" charset="0"/>
              </a:rPr>
              <a:t>There is no difference…</a:t>
            </a:r>
            <a:endParaRPr lang="en-CA" dirty="0" smtClean="0"/>
          </a:p>
          <a:p>
            <a:pPr lvl="1"/>
            <a:endParaRPr lang="en-CA" dirty="0"/>
          </a:p>
          <a:p>
            <a:pPr lvl="1"/>
            <a:endParaRPr lang="en-CA" dirty="0" smtClean="0"/>
          </a:p>
          <a:p>
            <a:pPr lvl="1"/>
            <a:endParaRPr lang="en-CA" dirty="0" smtClean="0"/>
          </a:p>
        </p:txBody>
      </p:sp>
      <p:sp>
        <p:nvSpPr>
          <p:cNvPr id="4" name="Rectangle 3"/>
          <p:cNvSpPr/>
          <p:nvPr/>
        </p:nvSpPr>
        <p:spPr>
          <a:xfrm>
            <a:off x="2717171" y="2420887"/>
            <a:ext cx="3097323" cy="646331"/>
          </a:xfrm>
          <a:prstGeom prst="rect">
            <a:avLst/>
          </a:prstGeom>
        </p:spPr>
        <p:txBody>
          <a:bodyPr wrap="none">
            <a:spAutoFit/>
          </a:bodyPr>
          <a:lstStyle/>
          <a:p>
            <a:pPr algn="ctr" fontAlgn="auto">
              <a:spcBef>
                <a:spcPts val="0"/>
              </a:spcBef>
              <a:spcAft>
                <a:spcPts val="0"/>
              </a:spcAft>
              <a:defRPr/>
            </a:pP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000 </a:t>
            </a:r>
            <a:r>
              <a:rPr lang="en-CA" dirty="0" smtClean="0">
                <a:latin typeface="Consolas" panose="020B0609020204030204" pitchFamily="49" charset="0"/>
                <a:cs typeface="Consolas" panose="020B0609020204030204" pitchFamily="49" charset="0"/>
              </a:rPr>
              <a:t>3141592653589793</a:t>
            </a:r>
          </a:p>
          <a:p>
            <a:pPr algn="ctr" fontAlgn="auto">
              <a:spcBef>
                <a:spcPts val="0"/>
              </a:spcBef>
              <a:spcAft>
                <a:spcPts val="0"/>
              </a:spcAft>
              <a:defRPr/>
            </a:pPr>
            <a:r>
              <a:rPr lang="en-CA" dirty="0" smtClean="0">
                <a:latin typeface="Consolas" panose="020B0609020204030204" pitchFamily="49" charset="0"/>
                <a:cs typeface="Consolas" panose="020B0609020204030204" pitchFamily="49" charset="0"/>
              </a:rPr>
              <a:t>+ -019 </a:t>
            </a:r>
            <a:r>
              <a:rPr lang="en-CA" dirty="0">
                <a:latin typeface="Consolas" panose="020B0609020204030204" pitchFamily="49" charset="0"/>
                <a:cs typeface="Consolas" panose="020B0609020204030204" pitchFamily="49" charset="0"/>
              </a:rPr>
              <a:t>5749522264293560</a:t>
            </a:r>
          </a:p>
        </p:txBody>
      </p:sp>
      <p:graphicFrame>
        <p:nvGraphicFramePr>
          <p:cNvPr id="5" name="Object 4"/>
          <p:cNvGraphicFramePr>
            <a:graphicFrameLocks noChangeAspect="1"/>
          </p:cNvGraphicFramePr>
          <p:nvPr>
            <p:extLst>
              <p:ext uri="{D42A27DB-BD31-4B8C-83A1-F6EECF244321}">
                <p14:modId xmlns:p14="http://schemas.microsoft.com/office/powerpoint/2010/main" val="2630511260"/>
              </p:ext>
            </p:extLst>
          </p:nvPr>
        </p:nvGraphicFramePr>
        <p:xfrm>
          <a:off x="3275856" y="3429000"/>
          <a:ext cx="4702254" cy="1088943"/>
        </p:xfrm>
        <a:graphic>
          <a:graphicData uri="http://schemas.openxmlformats.org/presentationml/2006/ole">
            <mc:AlternateContent xmlns:mc="http://schemas.openxmlformats.org/markup-compatibility/2006">
              <mc:Choice xmlns:v="urn:schemas-microsoft-com:vml" Requires="v">
                <p:oleObj spid="_x0000_s1064" name="Equation" r:id="rId3" imgW="2412720" imgH="558720" progId="Equation.DSMT4">
                  <p:embed/>
                </p:oleObj>
              </mc:Choice>
              <mc:Fallback>
                <p:oleObj name="Equation" r:id="rId3" imgW="2412720" imgH="558720" progId="Equation.DSMT4">
                  <p:embed/>
                  <p:pic>
                    <p:nvPicPr>
                      <p:cNvPr id="0" name=""/>
                      <p:cNvPicPr/>
                      <p:nvPr/>
                    </p:nvPicPr>
                    <p:blipFill>
                      <a:blip r:embed="rId4"/>
                      <a:stretch>
                        <a:fillRect/>
                      </a:stretch>
                    </p:blipFill>
                    <p:spPr>
                      <a:xfrm>
                        <a:off x="3275856" y="3429000"/>
                        <a:ext cx="4702254" cy="1088943"/>
                      </a:xfrm>
                      <a:prstGeom prst="rect">
                        <a:avLst/>
                      </a:prstGeom>
                    </p:spPr>
                  </p:pic>
                </p:oleObj>
              </mc:Fallback>
            </mc:AlternateContent>
          </a:graphicData>
        </a:graphic>
      </p:graphicFrame>
      <p:sp>
        <p:nvSpPr>
          <p:cNvPr id="8" name="Rectangle 7"/>
          <p:cNvSpPr/>
          <p:nvPr/>
        </p:nvSpPr>
        <p:spPr>
          <a:xfrm>
            <a:off x="3347864" y="5180763"/>
            <a:ext cx="2844048" cy="369332"/>
          </a:xfrm>
          <a:prstGeom prst="rect">
            <a:avLst/>
          </a:prstGeom>
        </p:spPr>
        <p:txBody>
          <a:bodyPr wrap="none">
            <a:spAutoFit/>
          </a:bodyPr>
          <a:lstStyle/>
          <a:p>
            <a:pPr algn="ctr" fontAlgn="auto">
              <a:spcBef>
                <a:spcPts val="0"/>
              </a:spcBef>
              <a:spcAft>
                <a:spcPts val="0"/>
              </a:spcAft>
              <a:defRPr/>
            </a:pPr>
            <a:r>
              <a:rPr lang="en-CA" dirty="0">
                <a:latin typeface="Consolas" panose="020B0609020204030204" pitchFamily="49" charset="0"/>
                <a:cs typeface="Consolas" panose="020B0609020204030204" pitchFamily="49" charset="0"/>
              </a:rPr>
              <a:t>+000 </a:t>
            </a:r>
            <a:r>
              <a:rPr lang="en-CA" dirty="0" smtClean="0">
                <a:latin typeface="Consolas" panose="020B0609020204030204" pitchFamily="49" charset="0"/>
                <a:cs typeface="Consolas" panose="020B0609020204030204" pitchFamily="49" charset="0"/>
              </a:rPr>
              <a:t>3141592653589793</a:t>
            </a:r>
          </a:p>
        </p:txBody>
      </p:sp>
      <p:graphicFrame>
        <p:nvGraphicFramePr>
          <p:cNvPr id="6" name="Object 5"/>
          <p:cNvGraphicFramePr>
            <a:graphicFrameLocks noChangeAspect="1"/>
          </p:cNvGraphicFramePr>
          <p:nvPr>
            <p:extLst>
              <p:ext uri="{D42A27DB-BD31-4B8C-83A1-F6EECF244321}">
                <p14:modId xmlns:p14="http://schemas.microsoft.com/office/powerpoint/2010/main" val="4287012140"/>
              </p:ext>
            </p:extLst>
          </p:nvPr>
        </p:nvGraphicFramePr>
        <p:xfrm>
          <a:off x="5981111" y="2261147"/>
          <a:ext cx="247488" cy="319480"/>
        </p:xfrm>
        <a:graphic>
          <a:graphicData uri="http://schemas.openxmlformats.org/presentationml/2006/ole">
            <mc:AlternateContent xmlns:mc="http://schemas.openxmlformats.org/markup-compatibility/2006">
              <mc:Choice xmlns:v="urn:schemas-microsoft-com:vml" Requires="v">
                <p:oleObj spid="_x0000_s1065" name="Equation" r:id="rId5" imgW="126720" imgH="126720" progId="Equation.DSMT4">
                  <p:embed/>
                </p:oleObj>
              </mc:Choice>
              <mc:Fallback>
                <p:oleObj name="Equation" r:id="rId5" imgW="126720" imgH="126720" progId="Equation.DSMT4">
                  <p:embed/>
                  <p:pic>
                    <p:nvPicPr>
                      <p:cNvPr id="0" name=""/>
                      <p:cNvPicPr/>
                      <p:nvPr/>
                    </p:nvPicPr>
                    <p:blipFill>
                      <a:blip r:embed="rId6"/>
                      <a:stretch>
                        <a:fillRect/>
                      </a:stretch>
                    </p:blipFill>
                    <p:spPr>
                      <a:xfrm>
                        <a:off x="5981111" y="2261147"/>
                        <a:ext cx="247488" cy="31948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350632936"/>
              </p:ext>
            </p:extLst>
          </p:nvPr>
        </p:nvGraphicFramePr>
        <p:xfrm>
          <a:off x="5926210" y="2670247"/>
          <a:ext cx="445943" cy="445944"/>
        </p:xfrm>
        <a:graphic>
          <a:graphicData uri="http://schemas.openxmlformats.org/presentationml/2006/ole">
            <mc:AlternateContent xmlns:mc="http://schemas.openxmlformats.org/markup-compatibility/2006">
              <mc:Choice xmlns:v="urn:schemas-microsoft-com:vml" Requires="v">
                <p:oleObj spid="_x0000_s1066" name="Equation" r:id="rId7" imgW="228600" imgH="177480" progId="Equation.DSMT4">
                  <p:embed/>
                </p:oleObj>
              </mc:Choice>
              <mc:Fallback>
                <p:oleObj name="Equation" r:id="rId7" imgW="228600" imgH="177480" progId="Equation.DSMT4">
                  <p:embed/>
                  <p:pic>
                    <p:nvPicPr>
                      <p:cNvPr id="0" name=""/>
                      <p:cNvPicPr/>
                      <p:nvPr/>
                    </p:nvPicPr>
                    <p:blipFill>
                      <a:blip r:embed="rId8"/>
                      <a:stretch>
                        <a:fillRect/>
                      </a:stretch>
                    </p:blipFill>
                    <p:spPr>
                      <a:xfrm>
                        <a:off x="5926210" y="2670247"/>
                        <a:ext cx="445943" cy="445944"/>
                      </a:xfrm>
                      <a:prstGeom prst="rect">
                        <a:avLst/>
                      </a:prstGeom>
                    </p:spPr>
                  </p:pic>
                </p:oleObj>
              </mc:Fallback>
            </mc:AlternateContent>
          </a:graphicData>
        </a:graphic>
      </p:graphicFrame>
    </p:spTree>
    <p:extLst>
      <p:ext uri="{BB962C8B-B14F-4D97-AF65-F5344CB8AC3E}">
        <p14:creationId xmlns:p14="http://schemas.microsoft.com/office/powerpoint/2010/main" val="33770074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Weakness: </a:t>
            </a:r>
            <a:r>
              <a:rPr lang="en-CA" i="1" dirty="0">
                <a:latin typeface="Times New Roman" panose="02020603050405020304" pitchFamily="18" charset="0"/>
                <a:cs typeface="Times New Roman" panose="02020603050405020304" pitchFamily="18" charset="0"/>
              </a:rPr>
              <a:t>x</a:t>
            </a:r>
            <a:r>
              <a:rPr lang="en-CA" dirty="0">
                <a:latin typeface="Times New Roman" panose="02020603050405020304" pitchFamily="18" charset="0"/>
                <a:cs typeface="Times New Roman" panose="02020603050405020304" pitchFamily="18" charset="0"/>
              </a:rPr>
              <a:t> + </a:t>
            </a:r>
            <a:r>
              <a:rPr lang="en-CA" i="1" dirty="0">
                <a:latin typeface="Times New Roman" panose="02020603050405020304" pitchFamily="18" charset="0"/>
                <a:cs typeface="Times New Roman" panose="02020603050405020304" pitchFamily="18" charset="0"/>
              </a:rPr>
              <a:t>y</a:t>
            </a:r>
            <a:r>
              <a:rPr lang="en-CA" dirty="0">
                <a:latin typeface="Times New Roman" panose="02020603050405020304" pitchFamily="18" charset="0"/>
                <a:cs typeface="Times New Roman" panose="02020603050405020304" pitchFamily="18" charset="0"/>
              </a:rPr>
              <a:t> = </a:t>
            </a:r>
            <a:r>
              <a:rPr lang="en-CA" i="1" dirty="0">
                <a:latin typeface="Times New Roman" panose="02020603050405020304" pitchFamily="18" charset="0"/>
                <a:cs typeface="Times New Roman" panose="02020603050405020304" pitchFamily="18" charset="0"/>
              </a:rPr>
              <a:t>x</a:t>
            </a:r>
            <a:r>
              <a:rPr lang="en-CA" dirty="0"/>
              <a:t> even if </a:t>
            </a:r>
            <a:r>
              <a:rPr lang="en-CA" i="1" dirty="0">
                <a:latin typeface="Times New Roman" panose="02020603050405020304" pitchFamily="18" charset="0"/>
                <a:cs typeface="Times New Roman" panose="02020603050405020304" pitchFamily="18" charset="0"/>
              </a:rPr>
              <a:t>y</a:t>
            </a:r>
            <a:r>
              <a:rPr lang="en-CA" dirty="0">
                <a:latin typeface="Times New Roman" panose="02020603050405020304" pitchFamily="18" charset="0"/>
                <a:cs typeface="Times New Roman" panose="02020603050405020304" pitchFamily="18" charset="0"/>
              </a:rPr>
              <a:t> ≠ 0</a:t>
            </a:r>
            <a:endParaRPr lang="en-CA" dirty="0"/>
          </a:p>
        </p:txBody>
      </p:sp>
      <p:sp>
        <p:nvSpPr>
          <p:cNvPr id="3" name="Content Placeholder 2"/>
          <p:cNvSpPr>
            <a:spLocks noGrp="1"/>
          </p:cNvSpPr>
          <p:nvPr>
            <p:ph idx="1"/>
          </p:nvPr>
        </p:nvSpPr>
        <p:spPr/>
        <p:txBody>
          <a:bodyPr/>
          <a:lstStyle/>
          <a:p>
            <a:r>
              <a:rPr lang="en-CA" dirty="0" smtClean="0"/>
              <a:t>For example:</a:t>
            </a:r>
          </a:p>
          <a:p>
            <a:pPr marL="800100" lvl="2" indent="0">
              <a:buNone/>
            </a:pPr>
            <a:r>
              <a:rPr lang="en-CA" sz="1100" dirty="0">
                <a:latin typeface="Consolas" panose="020B0609020204030204" pitchFamily="49" charset="0"/>
                <a:cs typeface="Consolas" panose="020B0609020204030204" pitchFamily="49" charset="0"/>
              </a:rPr>
              <a:t>#include &lt;iostream&gt;</a:t>
            </a:r>
          </a:p>
          <a:p>
            <a:pPr marL="800100" lvl="2" indent="0">
              <a:buNone/>
            </a:pPr>
            <a:r>
              <a:rPr lang="en-CA" sz="1100" dirty="0">
                <a:latin typeface="Consolas" panose="020B0609020204030204" pitchFamily="49" charset="0"/>
                <a:cs typeface="Consolas" panose="020B0609020204030204" pitchFamily="49" charset="0"/>
              </a:rPr>
              <a:t>#include &lt;</a:t>
            </a:r>
            <a:r>
              <a:rPr lang="en-CA" sz="1100" dirty="0" err="1">
                <a:latin typeface="Consolas" panose="020B0609020204030204" pitchFamily="49" charset="0"/>
                <a:cs typeface="Consolas" panose="020B0609020204030204" pitchFamily="49" charset="0"/>
              </a:rPr>
              <a:t>cmath</a:t>
            </a:r>
            <a:r>
              <a:rPr lang="en-CA" sz="1100" dirty="0">
                <a:latin typeface="Consolas" panose="020B0609020204030204" pitchFamily="49" charset="0"/>
                <a:cs typeface="Consolas" panose="020B0609020204030204" pitchFamily="49" charset="0"/>
              </a:rPr>
              <a:t>&gt;</a:t>
            </a:r>
          </a:p>
          <a:p>
            <a:pPr marL="800100" lvl="2" indent="0">
              <a:buNone/>
            </a:pPr>
            <a:endParaRPr lang="en-CA" sz="1100" dirty="0">
              <a:latin typeface="Consolas" panose="020B0609020204030204" pitchFamily="49" charset="0"/>
              <a:cs typeface="Consolas" panose="020B0609020204030204" pitchFamily="49" charset="0"/>
            </a:endParaRPr>
          </a:p>
          <a:p>
            <a:pPr marL="800100" lvl="2" indent="0">
              <a:buNone/>
            </a:pPr>
            <a:r>
              <a:rPr lang="en-CA" sz="1100" dirty="0">
                <a:latin typeface="Consolas" panose="020B0609020204030204" pitchFamily="49" charset="0"/>
                <a:cs typeface="Consolas" panose="020B0609020204030204" pitchFamily="49" charset="0"/>
              </a:rPr>
              <a:t>int main();</a:t>
            </a:r>
          </a:p>
          <a:p>
            <a:pPr marL="800100" lvl="2" indent="0">
              <a:buNone/>
            </a:pPr>
            <a:endParaRPr lang="en-CA" sz="1100" dirty="0">
              <a:latin typeface="Consolas" panose="020B0609020204030204" pitchFamily="49" charset="0"/>
              <a:cs typeface="Consolas" panose="020B0609020204030204" pitchFamily="49" charset="0"/>
            </a:endParaRPr>
          </a:p>
          <a:p>
            <a:pPr marL="800100" lvl="2" indent="0">
              <a:buNone/>
            </a:pPr>
            <a:r>
              <a:rPr lang="en-CA" sz="1100" dirty="0" smtClean="0">
                <a:latin typeface="Consolas" panose="020B0609020204030204" pitchFamily="49" charset="0"/>
                <a:cs typeface="Consolas" panose="020B0609020204030204" pitchFamily="49" charset="0"/>
              </a:rPr>
              <a:t>int main() {</a:t>
            </a:r>
          </a:p>
          <a:p>
            <a:pPr marL="800100" lvl="2" indent="0">
              <a:buNone/>
            </a:pPr>
            <a:r>
              <a:rPr lang="en-CA" sz="1100" dirty="0">
                <a:latin typeface="Consolas" panose="020B0609020204030204" pitchFamily="49" charset="0"/>
                <a:cs typeface="Consolas" panose="020B0609020204030204" pitchFamily="49" charset="0"/>
              </a:rPr>
              <a:t>        std::</a:t>
            </a:r>
            <a:r>
              <a:rPr lang="en-CA" sz="1100" dirty="0" err="1">
                <a:latin typeface="Consolas" panose="020B0609020204030204" pitchFamily="49" charset="0"/>
                <a:cs typeface="Consolas" panose="020B0609020204030204" pitchFamily="49" charset="0"/>
              </a:rPr>
              <a:t>cout.precision</a:t>
            </a:r>
            <a:r>
              <a:rPr lang="en-CA" sz="1100" dirty="0">
                <a:latin typeface="Consolas" panose="020B0609020204030204" pitchFamily="49" charset="0"/>
                <a:cs typeface="Consolas" panose="020B0609020204030204" pitchFamily="49" charset="0"/>
              </a:rPr>
              <a:t>( 17 </a:t>
            </a:r>
            <a:r>
              <a:rPr lang="en-CA" sz="1100" dirty="0" smtClean="0">
                <a:latin typeface="Consolas" panose="020B0609020204030204" pitchFamily="49" charset="0"/>
                <a:cs typeface="Consolas" panose="020B0609020204030204" pitchFamily="49" charset="0"/>
              </a:rPr>
              <a:t>);  // Print floating-point numbers to 17 digits of precision</a:t>
            </a:r>
            <a:endParaRPr lang="en-CA" sz="1100" dirty="0">
              <a:latin typeface="Consolas" panose="020B0609020204030204" pitchFamily="49" charset="0"/>
              <a:cs typeface="Consolas" panose="020B0609020204030204" pitchFamily="49" charset="0"/>
            </a:endParaRPr>
          </a:p>
          <a:p>
            <a:pPr marL="800100" lvl="2" indent="0">
              <a:buNone/>
            </a:pPr>
            <a:endParaRPr lang="en-CA" sz="1100" dirty="0">
              <a:latin typeface="Consolas" panose="020B0609020204030204" pitchFamily="49" charset="0"/>
              <a:cs typeface="Consolas" panose="020B0609020204030204" pitchFamily="49" charset="0"/>
            </a:endParaRPr>
          </a:p>
          <a:p>
            <a:pPr marL="800100" lvl="2" indent="0">
              <a:buNone/>
            </a:pPr>
            <a:r>
              <a:rPr lang="en-CA" sz="1100" dirty="0" smtClean="0">
                <a:latin typeface="Consolas" panose="020B0609020204030204" pitchFamily="49" charset="0"/>
                <a:cs typeface="Consolas" panose="020B0609020204030204" pitchFamily="49" charset="0"/>
              </a:rPr>
              <a:t>        </a:t>
            </a:r>
            <a:r>
              <a:rPr lang="en-CA" sz="1100" dirty="0">
                <a:latin typeface="Consolas" panose="020B0609020204030204" pitchFamily="49" charset="0"/>
                <a:cs typeface="Consolas" panose="020B0609020204030204" pitchFamily="49" charset="0"/>
              </a:rPr>
              <a:t>double x{std::acos(-1.0)};</a:t>
            </a:r>
          </a:p>
          <a:p>
            <a:pPr marL="800100" lvl="2" indent="0">
              <a:buNone/>
            </a:pPr>
            <a:r>
              <a:rPr lang="en-CA" sz="1100" dirty="0">
                <a:latin typeface="Consolas" panose="020B0609020204030204" pitchFamily="49" charset="0"/>
                <a:cs typeface="Consolas" panose="020B0609020204030204" pitchFamily="49" charset="0"/>
              </a:rPr>
              <a:t>        double y{1e-10};</a:t>
            </a:r>
          </a:p>
          <a:p>
            <a:pPr marL="800100" lvl="2" indent="0">
              <a:buNone/>
            </a:pPr>
            <a:r>
              <a:rPr lang="en-CA" sz="1100" dirty="0">
                <a:latin typeface="Consolas" panose="020B0609020204030204" pitchFamily="49" charset="0"/>
                <a:cs typeface="Consolas" panose="020B0609020204030204" pitchFamily="49" charset="0"/>
              </a:rPr>
              <a:t>        double z{x + y};</a:t>
            </a:r>
          </a:p>
          <a:p>
            <a:pPr marL="800100" lvl="2" indent="0">
              <a:buNone/>
            </a:pPr>
            <a:endParaRPr lang="en-CA" sz="1100" dirty="0">
              <a:latin typeface="Consolas" panose="020B0609020204030204" pitchFamily="49" charset="0"/>
              <a:cs typeface="Consolas" panose="020B0609020204030204" pitchFamily="49" charset="0"/>
            </a:endParaRPr>
          </a:p>
          <a:p>
            <a:pPr marL="800100" lvl="2" indent="0">
              <a:buNone/>
            </a:pPr>
            <a:r>
              <a:rPr lang="en-CA" sz="1100" dirty="0" smtClean="0">
                <a:latin typeface="Consolas" panose="020B0609020204030204" pitchFamily="49" charset="0"/>
                <a:cs typeface="Consolas" panose="020B0609020204030204" pitchFamily="49" charset="0"/>
              </a:rPr>
              <a:t>        </a:t>
            </a:r>
            <a:r>
              <a:rPr lang="en-CA" sz="1100" dirty="0">
                <a:latin typeface="Consolas" panose="020B0609020204030204" pitchFamily="49" charset="0"/>
                <a:cs typeface="Consolas" panose="020B0609020204030204" pitchFamily="49" charset="0"/>
              </a:rPr>
              <a:t>std::cout &lt;&lt; "       Pi + </a:t>
            </a:r>
            <a:r>
              <a:rPr lang="en-CA" sz="1100" dirty="0" smtClean="0">
                <a:latin typeface="Consolas" panose="020B0609020204030204" pitchFamily="49" charset="0"/>
                <a:cs typeface="Consolas" panose="020B0609020204030204" pitchFamily="49" charset="0"/>
              </a:rPr>
              <a:t>1e-10 </a:t>
            </a:r>
            <a:r>
              <a:rPr lang="en-CA" sz="1100" dirty="0">
                <a:latin typeface="Consolas" panose="020B0609020204030204" pitchFamily="49" charset="0"/>
                <a:cs typeface="Consolas" panose="020B0609020204030204" pitchFamily="49" charset="0"/>
              </a:rPr>
              <a:t>= " &lt;&lt;    z    &lt;&lt; std::endl;</a:t>
            </a:r>
          </a:p>
          <a:p>
            <a:pPr marL="800100" lvl="2" indent="0">
              <a:buNone/>
            </a:pPr>
            <a:r>
              <a:rPr lang="en-CA" sz="1100" dirty="0">
                <a:latin typeface="Consolas" panose="020B0609020204030204" pitchFamily="49" charset="0"/>
                <a:cs typeface="Consolas" panose="020B0609020204030204" pitchFamily="49" charset="0"/>
              </a:rPr>
              <a:t>        std::cout &lt;&lt; "(Pi + 1e-10) - </a:t>
            </a:r>
            <a:r>
              <a:rPr lang="en-CA" sz="1100" dirty="0" smtClean="0">
                <a:latin typeface="Consolas" panose="020B0609020204030204" pitchFamily="49" charset="0"/>
                <a:cs typeface="Consolas" panose="020B0609020204030204" pitchFamily="49" charset="0"/>
              </a:rPr>
              <a:t>Pi </a:t>
            </a:r>
            <a:r>
              <a:rPr lang="en-CA" sz="1100" dirty="0">
                <a:latin typeface="Consolas" panose="020B0609020204030204" pitchFamily="49" charset="0"/>
                <a:cs typeface="Consolas" panose="020B0609020204030204" pitchFamily="49" charset="0"/>
              </a:rPr>
              <a:t>= " &lt;&lt; (z - x) &lt;&lt; std::endl;</a:t>
            </a:r>
          </a:p>
          <a:p>
            <a:pPr marL="800100" lvl="2" indent="0">
              <a:buNone/>
            </a:pPr>
            <a:r>
              <a:rPr lang="en-CA" sz="1100" dirty="0">
                <a:latin typeface="Consolas" panose="020B0609020204030204" pitchFamily="49" charset="0"/>
                <a:cs typeface="Consolas" panose="020B0609020204030204" pitchFamily="49" charset="0"/>
              </a:rPr>
              <a:t>        std::cout &lt;&lt; std::endl;</a:t>
            </a:r>
          </a:p>
          <a:p>
            <a:pPr marL="800100" lvl="2" indent="0">
              <a:buNone/>
            </a:pPr>
            <a:endParaRPr lang="en-CA" sz="1100" dirty="0">
              <a:latin typeface="Consolas" panose="020B0609020204030204" pitchFamily="49" charset="0"/>
              <a:cs typeface="Consolas" panose="020B0609020204030204" pitchFamily="49" charset="0"/>
            </a:endParaRPr>
          </a:p>
          <a:p>
            <a:pPr marL="800100" lvl="2" indent="0">
              <a:buNone/>
            </a:pPr>
            <a:r>
              <a:rPr lang="en-CA" sz="1100" dirty="0">
                <a:latin typeface="Consolas" panose="020B0609020204030204" pitchFamily="49" charset="0"/>
                <a:cs typeface="Consolas" panose="020B0609020204030204" pitchFamily="49" charset="0"/>
              </a:rPr>
              <a:t>        y = 1e-16;</a:t>
            </a:r>
          </a:p>
          <a:p>
            <a:pPr marL="800100" lvl="2" indent="0">
              <a:buNone/>
            </a:pPr>
            <a:r>
              <a:rPr lang="en-CA" sz="1100" dirty="0">
                <a:latin typeface="Consolas" panose="020B0609020204030204" pitchFamily="49" charset="0"/>
                <a:cs typeface="Consolas" panose="020B0609020204030204" pitchFamily="49" charset="0"/>
              </a:rPr>
              <a:t>        z = x + y;</a:t>
            </a:r>
          </a:p>
          <a:p>
            <a:pPr marL="800100" lvl="2" indent="0">
              <a:buNone/>
            </a:pPr>
            <a:endParaRPr lang="en-CA" sz="1100" dirty="0">
              <a:latin typeface="Consolas" panose="020B0609020204030204" pitchFamily="49" charset="0"/>
              <a:cs typeface="Consolas" panose="020B0609020204030204" pitchFamily="49" charset="0"/>
            </a:endParaRPr>
          </a:p>
          <a:p>
            <a:pPr marL="800100" lvl="2" indent="0">
              <a:buNone/>
            </a:pPr>
            <a:r>
              <a:rPr lang="en-CA" sz="1100" dirty="0">
                <a:latin typeface="Consolas" panose="020B0609020204030204" pitchFamily="49" charset="0"/>
                <a:cs typeface="Consolas" panose="020B0609020204030204" pitchFamily="49" charset="0"/>
              </a:rPr>
              <a:t>        std::cout &lt;&lt; "       Pi + </a:t>
            </a:r>
            <a:r>
              <a:rPr lang="en-CA" sz="1100" dirty="0" smtClean="0">
                <a:latin typeface="Consolas" panose="020B0609020204030204" pitchFamily="49" charset="0"/>
                <a:cs typeface="Consolas" panose="020B0609020204030204" pitchFamily="49" charset="0"/>
              </a:rPr>
              <a:t>1e-16 </a:t>
            </a:r>
            <a:r>
              <a:rPr lang="en-CA" sz="1100" dirty="0">
                <a:latin typeface="Consolas" panose="020B0609020204030204" pitchFamily="49" charset="0"/>
                <a:cs typeface="Consolas" panose="020B0609020204030204" pitchFamily="49" charset="0"/>
              </a:rPr>
              <a:t>= " &lt;&lt;    z    &lt;&lt; std::endl;</a:t>
            </a:r>
          </a:p>
          <a:p>
            <a:pPr marL="800100" lvl="2" indent="0">
              <a:buNone/>
            </a:pPr>
            <a:r>
              <a:rPr lang="en-CA" sz="1100" dirty="0">
                <a:latin typeface="Consolas" panose="020B0609020204030204" pitchFamily="49" charset="0"/>
                <a:cs typeface="Consolas" panose="020B0609020204030204" pitchFamily="49" charset="0"/>
              </a:rPr>
              <a:t>        std::cout &lt;&lt; "(Pi + 1e-16) - </a:t>
            </a:r>
            <a:r>
              <a:rPr lang="en-CA" sz="1100" dirty="0" smtClean="0">
                <a:latin typeface="Consolas" panose="020B0609020204030204" pitchFamily="49" charset="0"/>
                <a:cs typeface="Consolas" panose="020B0609020204030204" pitchFamily="49" charset="0"/>
              </a:rPr>
              <a:t>Pi </a:t>
            </a:r>
            <a:r>
              <a:rPr lang="en-CA" sz="1100" dirty="0">
                <a:latin typeface="Consolas" panose="020B0609020204030204" pitchFamily="49" charset="0"/>
                <a:cs typeface="Consolas" panose="020B0609020204030204" pitchFamily="49" charset="0"/>
              </a:rPr>
              <a:t>= " &lt;&lt; (z - x) &lt;&lt; std::endl;</a:t>
            </a:r>
          </a:p>
          <a:p>
            <a:pPr marL="800100" lvl="2" indent="0">
              <a:buNone/>
            </a:pPr>
            <a:endParaRPr lang="en-CA" sz="1100" dirty="0">
              <a:latin typeface="Consolas" panose="020B0609020204030204" pitchFamily="49" charset="0"/>
              <a:cs typeface="Consolas" panose="020B0609020204030204" pitchFamily="49" charset="0"/>
            </a:endParaRPr>
          </a:p>
          <a:p>
            <a:pPr marL="800100" lvl="2" indent="0">
              <a:buNone/>
            </a:pPr>
            <a:r>
              <a:rPr lang="en-CA" sz="1100" dirty="0">
                <a:latin typeface="Consolas" panose="020B0609020204030204" pitchFamily="49" charset="0"/>
                <a:cs typeface="Consolas" panose="020B0609020204030204" pitchFamily="49" charset="0"/>
              </a:rPr>
              <a:t>        return 0;</a:t>
            </a:r>
          </a:p>
          <a:p>
            <a:pPr marL="800100" lvl="2" indent="0">
              <a:buNone/>
            </a:pPr>
            <a:r>
              <a:rPr lang="en-CA" sz="1100" dirty="0" smtClean="0">
                <a:latin typeface="Consolas" panose="020B0609020204030204" pitchFamily="49" charset="0"/>
                <a:cs typeface="Consolas" panose="020B0609020204030204" pitchFamily="49" charset="0"/>
              </a:rPr>
              <a:t>}</a:t>
            </a:r>
            <a:endParaRPr lang="en-CA" sz="1100" dirty="0">
              <a:latin typeface="Consolas" panose="020B0609020204030204" pitchFamily="49" charset="0"/>
              <a:cs typeface="Consolas" panose="020B0609020204030204" pitchFamily="49" charset="0"/>
            </a:endParaRPr>
          </a:p>
        </p:txBody>
      </p:sp>
      <p:sp>
        <p:nvSpPr>
          <p:cNvPr id="7" name="TextBox 6"/>
          <p:cNvSpPr txBox="1"/>
          <p:nvPr/>
        </p:nvSpPr>
        <p:spPr>
          <a:xfrm>
            <a:off x="3347864" y="1484784"/>
            <a:ext cx="5376793" cy="1477328"/>
          </a:xfrm>
          <a:prstGeom prst="rect">
            <a:avLst/>
          </a:prstGeom>
          <a:noFill/>
        </p:spPr>
        <p:txBody>
          <a:bodyPr wrap="none" rtlCol="0">
            <a:spAutoFit/>
          </a:bodyPr>
          <a:lstStyle/>
          <a:p>
            <a:r>
              <a:rPr lang="it-IT" dirty="0">
                <a:solidFill>
                  <a:srgbClr val="FF0000"/>
                </a:solidFill>
                <a:latin typeface="Consolas" panose="020B0609020204030204" pitchFamily="49" charset="0"/>
                <a:cs typeface="Consolas" panose="020B0609020204030204" pitchFamily="49" charset="0"/>
              </a:rPr>
              <a:t>       Pi + </a:t>
            </a:r>
            <a:r>
              <a:rPr lang="it-IT" dirty="0" smtClean="0">
                <a:solidFill>
                  <a:srgbClr val="FF0000"/>
                </a:solidFill>
                <a:latin typeface="Consolas" panose="020B0609020204030204" pitchFamily="49" charset="0"/>
                <a:cs typeface="Consolas" panose="020B0609020204030204" pitchFamily="49" charset="0"/>
              </a:rPr>
              <a:t>1e-10 </a:t>
            </a:r>
            <a:r>
              <a:rPr lang="it-IT" dirty="0">
                <a:solidFill>
                  <a:srgbClr val="FF0000"/>
                </a:solidFill>
                <a:latin typeface="Consolas" panose="020B0609020204030204" pitchFamily="49" charset="0"/>
                <a:cs typeface="Consolas" panose="020B0609020204030204" pitchFamily="49" charset="0"/>
              </a:rPr>
              <a:t>= 3.141592653</a:t>
            </a:r>
            <a:r>
              <a:rPr lang="it-IT" b="1" u="sng" dirty="0">
                <a:solidFill>
                  <a:srgbClr val="FF0000"/>
                </a:solidFill>
                <a:latin typeface="Consolas" panose="020B0609020204030204" pitchFamily="49" charset="0"/>
                <a:cs typeface="Consolas" panose="020B0609020204030204" pitchFamily="49" charset="0"/>
              </a:rPr>
              <a:t>6</a:t>
            </a:r>
            <a:r>
              <a:rPr lang="it-IT" dirty="0">
                <a:solidFill>
                  <a:srgbClr val="FF0000"/>
                </a:solidFill>
                <a:latin typeface="Consolas" panose="020B0609020204030204" pitchFamily="49" charset="0"/>
                <a:cs typeface="Consolas" panose="020B0609020204030204" pitchFamily="49" charset="0"/>
              </a:rPr>
              <a:t>897931</a:t>
            </a:r>
          </a:p>
          <a:p>
            <a:r>
              <a:rPr lang="it-IT" dirty="0">
                <a:solidFill>
                  <a:srgbClr val="FF0000"/>
                </a:solidFill>
                <a:latin typeface="Consolas" panose="020B0609020204030204" pitchFamily="49" charset="0"/>
                <a:cs typeface="Consolas" panose="020B0609020204030204" pitchFamily="49" charset="0"/>
              </a:rPr>
              <a:t>(Pi + 1e-10) - </a:t>
            </a:r>
            <a:r>
              <a:rPr lang="it-IT" dirty="0" smtClean="0">
                <a:solidFill>
                  <a:srgbClr val="FF0000"/>
                </a:solidFill>
                <a:latin typeface="Consolas" panose="020B0609020204030204" pitchFamily="49" charset="0"/>
                <a:cs typeface="Consolas" panose="020B0609020204030204" pitchFamily="49" charset="0"/>
              </a:rPr>
              <a:t>Pi </a:t>
            </a:r>
            <a:r>
              <a:rPr lang="it-IT" dirty="0">
                <a:solidFill>
                  <a:srgbClr val="FF0000"/>
                </a:solidFill>
                <a:latin typeface="Consolas" panose="020B0609020204030204" pitchFamily="49" charset="0"/>
                <a:cs typeface="Consolas" panose="020B0609020204030204" pitchFamily="49" charset="0"/>
              </a:rPr>
              <a:t>= 1.000000082740371e-10</a:t>
            </a:r>
          </a:p>
          <a:p>
            <a:endParaRPr lang="it-IT" dirty="0">
              <a:solidFill>
                <a:srgbClr val="FF0000"/>
              </a:solidFill>
              <a:latin typeface="Consolas" panose="020B0609020204030204" pitchFamily="49" charset="0"/>
              <a:cs typeface="Consolas" panose="020B0609020204030204" pitchFamily="49" charset="0"/>
            </a:endParaRPr>
          </a:p>
          <a:p>
            <a:r>
              <a:rPr lang="it-IT" dirty="0">
                <a:solidFill>
                  <a:srgbClr val="FF0000"/>
                </a:solidFill>
                <a:latin typeface="Consolas" panose="020B0609020204030204" pitchFamily="49" charset="0"/>
                <a:cs typeface="Consolas" panose="020B0609020204030204" pitchFamily="49" charset="0"/>
              </a:rPr>
              <a:t>       Pi + </a:t>
            </a:r>
            <a:r>
              <a:rPr lang="it-IT" dirty="0" smtClean="0">
                <a:solidFill>
                  <a:srgbClr val="FF0000"/>
                </a:solidFill>
                <a:latin typeface="Consolas" panose="020B0609020204030204" pitchFamily="49" charset="0"/>
                <a:cs typeface="Consolas" panose="020B0609020204030204" pitchFamily="49" charset="0"/>
              </a:rPr>
              <a:t>1e-16 </a:t>
            </a:r>
            <a:r>
              <a:rPr lang="it-IT" dirty="0">
                <a:solidFill>
                  <a:srgbClr val="FF0000"/>
                </a:solidFill>
                <a:latin typeface="Consolas" panose="020B0609020204030204" pitchFamily="49" charset="0"/>
                <a:cs typeface="Consolas" panose="020B0609020204030204" pitchFamily="49" charset="0"/>
              </a:rPr>
              <a:t>= 3.1415926535897931</a:t>
            </a:r>
          </a:p>
          <a:p>
            <a:r>
              <a:rPr lang="it-IT" dirty="0">
                <a:solidFill>
                  <a:srgbClr val="FF0000"/>
                </a:solidFill>
                <a:latin typeface="Consolas" panose="020B0609020204030204" pitchFamily="49" charset="0"/>
                <a:cs typeface="Consolas" panose="020B0609020204030204" pitchFamily="49" charset="0"/>
              </a:rPr>
              <a:t>(Pi + 1e-16) - </a:t>
            </a:r>
            <a:r>
              <a:rPr lang="it-IT" dirty="0" smtClean="0">
                <a:solidFill>
                  <a:srgbClr val="FF0000"/>
                </a:solidFill>
                <a:latin typeface="Consolas" panose="020B0609020204030204" pitchFamily="49" charset="0"/>
                <a:cs typeface="Consolas" panose="020B0609020204030204" pitchFamily="49" charset="0"/>
              </a:rPr>
              <a:t>Pi </a:t>
            </a:r>
            <a:r>
              <a:rPr lang="it-IT" dirty="0">
                <a:solidFill>
                  <a:srgbClr val="FF0000"/>
                </a:solidFill>
                <a:latin typeface="Consolas" panose="020B0609020204030204" pitchFamily="49" charset="0"/>
                <a:cs typeface="Consolas" panose="020B0609020204030204" pitchFamily="49" charset="0"/>
              </a:rPr>
              <a:t>= </a:t>
            </a:r>
            <a:r>
              <a:rPr lang="it-IT" dirty="0" smtClean="0">
                <a:solidFill>
                  <a:srgbClr val="FF0000"/>
                </a:solidFill>
                <a:latin typeface="Consolas" panose="020B0609020204030204" pitchFamily="49" charset="0"/>
                <a:cs typeface="Consolas" panose="020B0609020204030204" pitchFamily="49" charset="0"/>
              </a:rPr>
              <a:t>0</a:t>
            </a:r>
            <a:endParaRPr lang="it-IT" dirty="0">
              <a:solidFill>
                <a:srgbClr val="FF000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4349156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Weakness: subtractive cancellation</a:t>
            </a:r>
            <a:endParaRPr lang="en-CA" dirty="0"/>
          </a:p>
        </p:txBody>
      </p:sp>
      <p:sp>
        <p:nvSpPr>
          <p:cNvPr id="3" name="Content Placeholder 2"/>
          <p:cNvSpPr>
            <a:spLocks noGrp="1"/>
          </p:cNvSpPr>
          <p:nvPr>
            <p:ph idx="1"/>
          </p:nvPr>
        </p:nvSpPr>
        <p:spPr/>
        <p:txBody>
          <a:bodyPr/>
          <a:lstStyle/>
          <a:p>
            <a:r>
              <a:rPr lang="en-CA" dirty="0" smtClean="0"/>
              <a:t>Subtraction results in a loss of precision</a:t>
            </a:r>
          </a:p>
          <a:p>
            <a:pPr lvl="1"/>
            <a:r>
              <a:rPr lang="en-CA" dirty="0" smtClean="0"/>
              <a:t>Suppose we subtract these two numbers:</a:t>
            </a:r>
          </a:p>
          <a:p>
            <a:pPr lvl="1"/>
            <a:endParaRPr lang="en-CA" dirty="0"/>
          </a:p>
          <a:p>
            <a:pPr lvl="1"/>
            <a:endParaRPr lang="en-CA" dirty="0" smtClean="0"/>
          </a:p>
          <a:p>
            <a:pPr lvl="1"/>
            <a:endParaRPr lang="en-CA" dirty="0"/>
          </a:p>
          <a:p>
            <a:pPr lvl="1"/>
            <a:r>
              <a:rPr lang="en-CA" dirty="0" smtClean="0"/>
              <a:t>Calculating this:</a:t>
            </a:r>
          </a:p>
          <a:p>
            <a:pPr lvl="1"/>
            <a:endParaRPr lang="en-CA" dirty="0"/>
          </a:p>
          <a:p>
            <a:pPr lvl="1"/>
            <a:endParaRPr lang="en-CA" dirty="0" smtClean="0"/>
          </a:p>
          <a:p>
            <a:pPr lvl="1"/>
            <a:endParaRPr lang="en-CA" dirty="0"/>
          </a:p>
          <a:p>
            <a:pPr lvl="1"/>
            <a:r>
              <a:rPr lang="en-CA" dirty="0" smtClean="0"/>
              <a:t>The representation of this sum is</a:t>
            </a:r>
          </a:p>
          <a:p>
            <a:pPr lvl="1"/>
            <a:endParaRPr lang="en-CA" dirty="0">
              <a:cs typeface="Times New Roman" panose="02020603050405020304" pitchFamily="18" charset="0"/>
            </a:endParaRPr>
          </a:p>
          <a:p>
            <a:pPr lvl="1"/>
            <a:endParaRPr lang="en-CA" dirty="0" smtClean="0">
              <a:cs typeface="Times New Roman" panose="02020603050405020304" pitchFamily="18" charset="0"/>
            </a:endParaRPr>
          </a:p>
          <a:p>
            <a:pPr lvl="1"/>
            <a:r>
              <a:rPr lang="en-CA" dirty="0" smtClean="0">
                <a:cs typeface="Times New Roman" panose="02020603050405020304" pitchFamily="18" charset="0"/>
              </a:rPr>
              <a:t>The correct answer is </a:t>
            </a:r>
            <a:r>
              <a:rPr lang="en-CA" sz="2000" dirty="0" smtClean="0">
                <a:latin typeface="Times New Roman" panose="02020603050405020304" pitchFamily="18" charset="0"/>
                <a:cs typeface="Times New Roman" panose="02020603050405020304" pitchFamily="18" charset="0"/>
              </a:rPr>
              <a:t>5.403023058680976 </a:t>
            </a:r>
            <a:r>
              <a:rPr lang="en-CA" sz="2000" dirty="0">
                <a:latin typeface="Times New Roman" panose="02020603050405020304" pitchFamily="18" charset="0"/>
                <a:cs typeface="Times New Roman" panose="02020603050405020304" pitchFamily="18" charset="0"/>
              </a:rPr>
              <a:t>× </a:t>
            </a:r>
            <a:r>
              <a:rPr lang="en-CA" sz="2000" dirty="0" smtClean="0">
                <a:latin typeface="Times New Roman" panose="02020603050405020304" pitchFamily="18" charset="0"/>
                <a:cs typeface="Times New Roman" panose="02020603050405020304" pitchFamily="18" charset="0"/>
              </a:rPr>
              <a:t>10</a:t>
            </a:r>
            <a:r>
              <a:rPr lang="en-CA" sz="2000" baseline="30000" dirty="0" smtClean="0">
                <a:latin typeface="Times New Roman" panose="02020603050405020304" pitchFamily="18" charset="0"/>
                <a:cs typeface="Times New Roman" panose="02020603050405020304" pitchFamily="18" charset="0"/>
              </a:rPr>
              <a:t>–14</a:t>
            </a:r>
            <a:endParaRPr lang="en-CA" dirty="0"/>
          </a:p>
        </p:txBody>
      </p:sp>
      <p:sp>
        <p:nvSpPr>
          <p:cNvPr id="4" name="Rectangle 3"/>
          <p:cNvSpPr/>
          <p:nvPr/>
        </p:nvSpPr>
        <p:spPr>
          <a:xfrm>
            <a:off x="2717171" y="2420887"/>
            <a:ext cx="3097323" cy="646331"/>
          </a:xfrm>
          <a:prstGeom prst="rect">
            <a:avLst/>
          </a:prstGeom>
        </p:spPr>
        <p:txBody>
          <a:bodyPr wrap="none">
            <a:spAutoFit/>
          </a:bodyPr>
          <a:lstStyle/>
          <a:p>
            <a:pPr algn="ctr" fontAlgn="auto">
              <a:spcBef>
                <a:spcPts val="0"/>
              </a:spcBef>
              <a:spcAft>
                <a:spcPts val="0"/>
              </a:spcAft>
              <a:defRPr/>
            </a:pP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001 </a:t>
            </a:r>
            <a:r>
              <a:rPr lang="en-CA" dirty="0" smtClean="0">
                <a:latin typeface="Consolas" panose="020B0609020204030204" pitchFamily="49" charset="0"/>
                <a:cs typeface="Consolas" panose="020B0609020204030204" pitchFamily="49" charset="0"/>
              </a:rPr>
              <a:t>8414709848079505</a:t>
            </a:r>
          </a:p>
          <a:p>
            <a:pPr algn="ctr" fontAlgn="auto">
              <a:spcBef>
                <a:spcPts val="0"/>
              </a:spcBef>
              <a:spcAft>
                <a:spcPts val="0"/>
              </a:spcAft>
              <a:defRPr/>
            </a:pP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001 </a:t>
            </a:r>
            <a:r>
              <a:rPr lang="en-CA" dirty="0" smtClean="0">
                <a:latin typeface="Consolas" panose="020B0609020204030204" pitchFamily="49" charset="0"/>
                <a:cs typeface="Consolas" panose="020B0609020204030204" pitchFamily="49" charset="0"/>
              </a:rPr>
              <a:t>841470984807</a:t>
            </a:r>
            <a:r>
              <a:rPr lang="en-CA" dirty="0">
                <a:latin typeface="Consolas" panose="020B0609020204030204" pitchFamily="49" charset="0"/>
                <a:cs typeface="Consolas" panose="020B0609020204030204" pitchFamily="49" charset="0"/>
              </a:rPr>
              <a:t>8965</a:t>
            </a:r>
          </a:p>
        </p:txBody>
      </p:sp>
      <p:graphicFrame>
        <p:nvGraphicFramePr>
          <p:cNvPr id="5" name="Object 4"/>
          <p:cNvGraphicFramePr>
            <a:graphicFrameLocks noChangeAspect="1"/>
          </p:cNvGraphicFramePr>
          <p:nvPr>
            <p:extLst>
              <p:ext uri="{D42A27DB-BD31-4B8C-83A1-F6EECF244321}">
                <p14:modId xmlns:p14="http://schemas.microsoft.com/office/powerpoint/2010/main" val="3595413219"/>
              </p:ext>
            </p:extLst>
          </p:nvPr>
        </p:nvGraphicFramePr>
        <p:xfrm>
          <a:off x="3177684" y="3493214"/>
          <a:ext cx="2474436" cy="1087914"/>
        </p:xfrm>
        <a:graphic>
          <a:graphicData uri="http://schemas.openxmlformats.org/presentationml/2006/ole">
            <mc:AlternateContent xmlns:mc="http://schemas.openxmlformats.org/markup-compatibility/2006">
              <mc:Choice xmlns:v="urn:schemas-microsoft-com:vml" Requires="v">
                <p:oleObj spid="_x0000_s2087" name="Equation" r:id="rId3" imgW="1269720" imgH="558720" progId="Equation.DSMT4">
                  <p:embed/>
                </p:oleObj>
              </mc:Choice>
              <mc:Fallback>
                <p:oleObj name="Equation" r:id="rId3" imgW="1269720" imgH="558720" progId="Equation.DSMT4">
                  <p:embed/>
                  <p:pic>
                    <p:nvPicPr>
                      <p:cNvPr id="0" name=""/>
                      <p:cNvPicPr/>
                      <p:nvPr/>
                    </p:nvPicPr>
                    <p:blipFill>
                      <a:blip r:embed="rId4"/>
                      <a:stretch>
                        <a:fillRect/>
                      </a:stretch>
                    </p:blipFill>
                    <p:spPr>
                      <a:xfrm>
                        <a:off x="3177684" y="3493214"/>
                        <a:ext cx="2474436" cy="1087914"/>
                      </a:xfrm>
                      <a:prstGeom prst="rect">
                        <a:avLst/>
                      </a:prstGeom>
                    </p:spPr>
                  </p:pic>
                </p:oleObj>
              </mc:Fallback>
            </mc:AlternateContent>
          </a:graphicData>
        </a:graphic>
      </p:graphicFrame>
      <p:sp>
        <p:nvSpPr>
          <p:cNvPr id="8" name="Rectangle 7"/>
          <p:cNvSpPr/>
          <p:nvPr/>
        </p:nvSpPr>
        <p:spPr>
          <a:xfrm>
            <a:off x="2717174" y="5085184"/>
            <a:ext cx="3097323" cy="369332"/>
          </a:xfrm>
          <a:prstGeom prst="rect">
            <a:avLst/>
          </a:prstGeom>
        </p:spPr>
        <p:txBody>
          <a:bodyPr wrap="none">
            <a:spAutoFit/>
          </a:bodyPr>
          <a:lstStyle/>
          <a:p>
            <a:pPr algn="ctr" fontAlgn="auto">
              <a:spcBef>
                <a:spcPts val="0"/>
              </a:spcBef>
              <a:spcAft>
                <a:spcPts val="0"/>
              </a:spcAft>
              <a:defRPr/>
            </a:pPr>
            <a:r>
              <a:rPr lang="en-CA" dirty="0" smtClean="0">
                <a:latin typeface="Consolas" panose="020B0609020204030204" pitchFamily="49" charset="0"/>
                <a:cs typeface="Consolas" panose="020B0609020204030204" pitchFamily="49" charset="0"/>
              </a:rPr>
              <a:t>+ -014 5400000000000000</a:t>
            </a:r>
          </a:p>
        </p:txBody>
      </p:sp>
      <p:graphicFrame>
        <p:nvGraphicFramePr>
          <p:cNvPr id="6" name="Object 5"/>
          <p:cNvGraphicFramePr>
            <a:graphicFrameLocks noChangeAspect="1"/>
          </p:cNvGraphicFramePr>
          <p:nvPr>
            <p:extLst>
              <p:ext uri="{D42A27DB-BD31-4B8C-83A1-F6EECF244321}">
                <p14:modId xmlns:p14="http://schemas.microsoft.com/office/powerpoint/2010/main" val="3848328728"/>
              </p:ext>
            </p:extLst>
          </p:nvPr>
        </p:nvGraphicFramePr>
        <p:xfrm>
          <a:off x="6073775" y="2211388"/>
          <a:ext cx="2352675" cy="546100"/>
        </p:xfrm>
        <a:graphic>
          <a:graphicData uri="http://schemas.openxmlformats.org/presentationml/2006/ole">
            <mc:AlternateContent xmlns:mc="http://schemas.openxmlformats.org/markup-compatibility/2006">
              <mc:Choice xmlns:v="urn:schemas-microsoft-com:vml" Requires="v">
                <p:oleObj spid="_x0000_s2088" name="Equation" r:id="rId5" imgW="1206360" imgH="215640" progId="Equation.DSMT4">
                  <p:embed/>
                </p:oleObj>
              </mc:Choice>
              <mc:Fallback>
                <p:oleObj name="Equation" r:id="rId5" imgW="1206360" imgH="215640" progId="Equation.DSMT4">
                  <p:embed/>
                  <p:pic>
                    <p:nvPicPr>
                      <p:cNvPr id="0" name="Object 5"/>
                      <p:cNvPicPr>
                        <a:picLocks noChangeAspect="1" noChangeArrowheads="1"/>
                      </p:cNvPicPr>
                      <p:nvPr/>
                    </p:nvPicPr>
                    <p:blipFill>
                      <a:blip r:embed="rId6"/>
                      <a:srcRect/>
                      <a:stretch>
                        <a:fillRect/>
                      </a:stretch>
                    </p:blipFill>
                    <p:spPr bwMode="auto">
                      <a:xfrm>
                        <a:off x="6073775" y="2211388"/>
                        <a:ext cx="2352675"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037535593"/>
              </p:ext>
            </p:extLst>
          </p:nvPr>
        </p:nvGraphicFramePr>
        <p:xfrm>
          <a:off x="6829425" y="2700338"/>
          <a:ext cx="693738" cy="546100"/>
        </p:xfrm>
        <a:graphic>
          <a:graphicData uri="http://schemas.openxmlformats.org/presentationml/2006/ole">
            <mc:AlternateContent xmlns:mc="http://schemas.openxmlformats.org/markup-compatibility/2006">
              <mc:Choice xmlns:v="urn:schemas-microsoft-com:vml" Requires="v">
                <p:oleObj spid="_x0000_s2089" name="Equation" r:id="rId7" imgW="355320" imgH="215640" progId="Equation.DSMT4">
                  <p:embed/>
                </p:oleObj>
              </mc:Choice>
              <mc:Fallback>
                <p:oleObj name="Equation" r:id="rId7" imgW="355320" imgH="215640" progId="Equation.DSMT4">
                  <p:embed/>
                  <p:pic>
                    <p:nvPicPr>
                      <p:cNvPr id="0" name=""/>
                      <p:cNvPicPr>
                        <a:picLocks noChangeAspect="1" noChangeArrowheads="1"/>
                      </p:cNvPicPr>
                      <p:nvPr/>
                    </p:nvPicPr>
                    <p:blipFill>
                      <a:blip r:embed="rId8"/>
                      <a:srcRect/>
                      <a:stretch>
                        <a:fillRect/>
                      </a:stretch>
                    </p:blipFill>
                    <p:spPr bwMode="auto">
                      <a:xfrm>
                        <a:off x="6829425" y="2700338"/>
                        <a:ext cx="693738"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68261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Weakness: subtractive cancellation</a:t>
            </a:r>
          </a:p>
        </p:txBody>
      </p:sp>
      <p:sp>
        <p:nvSpPr>
          <p:cNvPr id="3" name="Content Placeholder 2"/>
          <p:cNvSpPr>
            <a:spLocks noGrp="1"/>
          </p:cNvSpPr>
          <p:nvPr>
            <p:ph idx="1"/>
          </p:nvPr>
        </p:nvSpPr>
        <p:spPr/>
        <p:txBody>
          <a:bodyPr/>
          <a:lstStyle/>
          <a:p>
            <a:r>
              <a:rPr lang="en-CA" dirty="0" smtClean="0"/>
              <a:t>We can define the derivative of </a:t>
            </a:r>
            <a:r>
              <a:rPr lang="en-CA" dirty="0" smtClean="0">
                <a:latin typeface="Times New Roman" panose="02020603050405020304" pitchFamily="18" charset="0"/>
                <a:cs typeface="Times New Roman" panose="02020603050405020304" pitchFamily="18" charset="0"/>
              </a:rPr>
              <a:t>sin(</a:t>
            </a:r>
            <a:r>
              <a:rPr lang="en-CA" i="1" dirty="0" smtClean="0">
                <a:latin typeface="Times New Roman" panose="02020603050405020304" pitchFamily="18" charset="0"/>
                <a:cs typeface="Times New Roman" panose="02020603050405020304" pitchFamily="18" charset="0"/>
              </a:rPr>
              <a:t>x</a:t>
            </a:r>
            <a:r>
              <a:rPr lang="en-CA" dirty="0" smtClean="0">
                <a:latin typeface="Times New Roman" panose="02020603050405020304" pitchFamily="18" charset="0"/>
                <a:cs typeface="Times New Roman" panose="02020603050405020304" pitchFamily="18" charset="0"/>
              </a:rPr>
              <a:t>)</a:t>
            </a:r>
            <a:r>
              <a:rPr lang="en-CA" dirty="0" smtClean="0"/>
              <a:t> at </a:t>
            </a:r>
            <a:r>
              <a:rPr lang="en-CA" i="1" dirty="0" smtClean="0">
                <a:latin typeface="Times New Roman" panose="02020603050405020304" pitchFamily="18" charset="0"/>
                <a:cs typeface="Times New Roman" panose="02020603050405020304" pitchFamily="18" charset="0"/>
              </a:rPr>
              <a:t>x</a:t>
            </a:r>
            <a:r>
              <a:rPr lang="en-CA" dirty="0" smtClean="0">
                <a:latin typeface="Times New Roman" panose="02020603050405020304" pitchFamily="18" charset="0"/>
                <a:cs typeface="Times New Roman" panose="02020603050405020304" pitchFamily="18" charset="0"/>
              </a:rPr>
              <a:t> = 1</a:t>
            </a:r>
            <a:r>
              <a:rPr lang="en-CA" dirty="0" smtClean="0"/>
              <a:t>:</a:t>
            </a:r>
          </a:p>
          <a:p>
            <a:endParaRPr lang="en-CA" dirty="0"/>
          </a:p>
          <a:p>
            <a:endParaRPr lang="en-CA" dirty="0" smtClean="0"/>
          </a:p>
          <a:p>
            <a:endParaRPr lang="en-CA" dirty="0"/>
          </a:p>
          <a:p>
            <a:r>
              <a:rPr lang="en-CA" dirty="0" smtClean="0"/>
              <a:t>Thus, in theory, as </a:t>
            </a:r>
            <a:r>
              <a:rPr lang="en-CA" i="1" dirty="0" smtClean="0"/>
              <a:t>h</a:t>
            </a:r>
            <a:r>
              <a:rPr lang="en-CA" dirty="0" smtClean="0"/>
              <a:t> gets smaller and smaller,</a:t>
            </a:r>
          </a:p>
          <a:p>
            <a:endParaRPr lang="en-CA" dirty="0"/>
          </a:p>
          <a:p>
            <a:endParaRPr lang="en-CA" dirty="0" smtClean="0"/>
          </a:p>
          <a:p>
            <a:endParaRPr lang="en-CA" dirty="0" smtClean="0"/>
          </a:p>
          <a:p>
            <a:pPr marL="0" indent="0">
              <a:buNone/>
            </a:pPr>
            <a:r>
              <a:rPr lang="en-CA" dirty="0" smtClean="0"/>
              <a:t>      should be a better and better approximation</a:t>
            </a:r>
            <a:endParaRPr lang="en-CA" dirty="0"/>
          </a:p>
        </p:txBody>
      </p:sp>
      <p:graphicFrame>
        <p:nvGraphicFramePr>
          <p:cNvPr id="9" name="Object 8"/>
          <p:cNvGraphicFramePr>
            <a:graphicFrameLocks noChangeAspect="1"/>
          </p:cNvGraphicFramePr>
          <p:nvPr>
            <p:extLst>
              <p:ext uri="{D42A27DB-BD31-4B8C-83A1-F6EECF244321}">
                <p14:modId xmlns:p14="http://schemas.microsoft.com/office/powerpoint/2010/main" val="748725496"/>
              </p:ext>
            </p:extLst>
          </p:nvPr>
        </p:nvGraphicFramePr>
        <p:xfrm>
          <a:off x="2731506" y="2132856"/>
          <a:ext cx="3424670" cy="904875"/>
        </p:xfrm>
        <a:graphic>
          <a:graphicData uri="http://schemas.openxmlformats.org/presentationml/2006/ole">
            <mc:AlternateContent xmlns:mc="http://schemas.openxmlformats.org/markup-compatibility/2006">
              <mc:Choice xmlns:v="urn:schemas-microsoft-com:vml" Requires="v">
                <p:oleObj spid="_x0000_s3096" name="Equation" r:id="rId3" imgW="1930320" imgH="393480" progId="Equation.DSMT4">
                  <p:embed/>
                </p:oleObj>
              </mc:Choice>
              <mc:Fallback>
                <p:oleObj name="Equation" r:id="rId3" imgW="1930320" imgH="393480" progId="Equation.DSMT4">
                  <p:embed/>
                  <p:pic>
                    <p:nvPicPr>
                      <p:cNvPr id="0" name=""/>
                      <p:cNvPicPr>
                        <a:picLocks noChangeAspect="1" noChangeArrowheads="1"/>
                      </p:cNvPicPr>
                      <p:nvPr/>
                    </p:nvPicPr>
                    <p:blipFill>
                      <a:blip r:embed="rId4"/>
                      <a:srcRect/>
                      <a:stretch>
                        <a:fillRect/>
                      </a:stretch>
                    </p:blipFill>
                    <p:spPr bwMode="auto">
                      <a:xfrm>
                        <a:off x="2731506" y="2132856"/>
                        <a:ext cx="342467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770317033"/>
              </p:ext>
            </p:extLst>
          </p:nvPr>
        </p:nvGraphicFramePr>
        <p:xfrm>
          <a:off x="3563888" y="3573016"/>
          <a:ext cx="2028825" cy="847725"/>
        </p:xfrm>
        <a:graphic>
          <a:graphicData uri="http://schemas.openxmlformats.org/presentationml/2006/ole">
            <mc:AlternateContent xmlns:mc="http://schemas.openxmlformats.org/markup-compatibility/2006">
              <mc:Choice xmlns:v="urn:schemas-microsoft-com:vml" Requires="v">
                <p:oleObj spid="_x0000_s3097" name="Equation" r:id="rId5" imgW="1143000" imgH="368280" progId="Equation.DSMT4">
                  <p:embed/>
                </p:oleObj>
              </mc:Choice>
              <mc:Fallback>
                <p:oleObj name="Equation" r:id="rId5" imgW="1143000" imgH="368280" progId="Equation.DSMT4">
                  <p:embed/>
                  <p:pic>
                    <p:nvPicPr>
                      <p:cNvPr id="0" name=""/>
                      <p:cNvPicPr>
                        <a:picLocks noChangeAspect="1" noChangeArrowheads="1"/>
                      </p:cNvPicPr>
                      <p:nvPr/>
                    </p:nvPicPr>
                    <p:blipFill>
                      <a:blip r:embed="rId6"/>
                      <a:srcRect/>
                      <a:stretch>
                        <a:fillRect/>
                      </a:stretch>
                    </p:blipFill>
                    <p:spPr bwMode="auto">
                      <a:xfrm>
                        <a:off x="3563888" y="3573016"/>
                        <a:ext cx="202882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340881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Weakness: subtractive cancellation</a:t>
            </a:r>
          </a:p>
        </p:txBody>
      </p:sp>
      <p:sp>
        <p:nvSpPr>
          <p:cNvPr id="3" name="Content Placeholder 2"/>
          <p:cNvSpPr>
            <a:spLocks noGrp="1"/>
          </p:cNvSpPr>
          <p:nvPr>
            <p:ph idx="1"/>
          </p:nvPr>
        </p:nvSpPr>
        <p:spPr/>
        <p:txBody>
          <a:bodyPr/>
          <a:lstStyle/>
          <a:p>
            <a:r>
              <a:rPr lang="en-CA" dirty="0" smtClean="0"/>
              <a:t>Let’s try this in C++:</a:t>
            </a:r>
          </a:p>
          <a:p>
            <a:pPr marL="800100" lvl="2" indent="0">
              <a:buNone/>
            </a:pPr>
            <a:r>
              <a:rPr lang="en-CA" sz="1000" dirty="0">
                <a:latin typeface="Consolas" panose="020B0609020204030204" pitchFamily="49" charset="0"/>
                <a:cs typeface="Consolas" panose="020B0609020204030204" pitchFamily="49" charset="0"/>
              </a:rPr>
              <a:t>#include &lt;iostream&gt;</a:t>
            </a:r>
          </a:p>
          <a:p>
            <a:pPr marL="800100" lvl="2" indent="0">
              <a:buNone/>
            </a:pPr>
            <a:r>
              <a:rPr lang="en-CA" sz="1000" dirty="0">
                <a:latin typeface="Consolas" panose="020B0609020204030204" pitchFamily="49" charset="0"/>
                <a:cs typeface="Consolas" panose="020B0609020204030204" pitchFamily="49" charset="0"/>
              </a:rPr>
              <a:t>#include &lt;</a:t>
            </a:r>
            <a:r>
              <a:rPr lang="en-CA" sz="1000" dirty="0" err="1">
                <a:latin typeface="Consolas" panose="020B0609020204030204" pitchFamily="49" charset="0"/>
                <a:cs typeface="Consolas" panose="020B0609020204030204" pitchFamily="49" charset="0"/>
              </a:rPr>
              <a:t>cmath</a:t>
            </a:r>
            <a:r>
              <a:rPr lang="en-CA" sz="1000" dirty="0">
                <a:latin typeface="Consolas" panose="020B0609020204030204" pitchFamily="49" charset="0"/>
                <a:cs typeface="Consolas" panose="020B0609020204030204" pitchFamily="49" charset="0"/>
              </a:rPr>
              <a:t>&gt;</a:t>
            </a:r>
          </a:p>
          <a:p>
            <a:pPr marL="800100" lvl="2" indent="0">
              <a:buNone/>
            </a:pPr>
            <a:endParaRPr lang="en-CA" sz="1000" dirty="0">
              <a:latin typeface="Consolas" panose="020B0609020204030204" pitchFamily="49" charset="0"/>
              <a:cs typeface="Consolas" panose="020B0609020204030204" pitchFamily="49" charset="0"/>
            </a:endParaRPr>
          </a:p>
          <a:p>
            <a:pPr marL="800100" lvl="2" indent="0">
              <a:buNone/>
            </a:pPr>
            <a:r>
              <a:rPr lang="en-CA" sz="1000" dirty="0">
                <a:latin typeface="Consolas" panose="020B0609020204030204" pitchFamily="49" charset="0"/>
                <a:cs typeface="Consolas" panose="020B0609020204030204" pitchFamily="49" charset="0"/>
              </a:rPr>
              <a:t>int main();</a:t>
            </a:r>
          </a:p>
          <a:p>
            <a:pPr marL="800100" lvl="2" indent="0">
              <a:buNone/>
            </a:pPr>
            <a:endParaRPr lang="en-CA" sz="1000" dirty="0">
              <a:latin typeface="Consolas" panose="020B0609020204030204" pitchFamily="49" charset="0"/>
              <a:cs typeface="Consolas" panose="020B0609020204030204" pitchFamily="49" charset="0"/>
            </a:endParaRPr>
          </a:p>
          <a:p>
            <a:pPr marL="800100" lvl="2" indent="0">
              <a:buNone/>
            </a:pPr>
            <a:r>
              <a:rPr lang="en-CA" sz="1000" dirty="0">
                <a:latin typeface="Consolas" panose="020B0609020204030204" pitchFamily="49" charset="0"/>
                <a:cs typeface="Consolas" panose="020B0609020204030204" pitchFamily="49" charset="0"/>
              </a:rPr>
              <a:t>int main() {</a:t>
            </a:r>
          </a:p>
          <a:p>
            <a:pPr marL="800100" lvl="2" indent="0">
              <a:buNone/>
            </a:pPr>
            <a:r>
              <a:rPr lang="en-CA" sz="1000" dirty="0">
                <a:latin typeface="Consolas" panose="020B0609020204030204" pitchFamily="49" charset="0"/>
                <a:cs typeface="Consolas" panose="020B0609020204030204" pitchFamily="49" charset="0"/>
              </a:rPr>
              <a:t>        std::</a:t>
            </a:r>
            <a:r>
              <a:rPr lang="en-CA" sz="1000" dirty="0" err="1">
                <a:latin typeface="Consolas" panose="020B0609020204030204" pitchFamily="49" charset="0"/>
                <a:cs typeface="Consolas" panose="020B0609020204030204" pitchFamily="49" charset="0"/>
              </a:rPr>
              <a:t>cout.precision</a:t>
            </a:r>
            <a:r>
              <a:rPr lang="en-CA" sz="1000" dirty="0">
                <a:latin typeface="Consolas" panose="020B0609020204030204" pitchFamily="49" charset="0"/>
                <a:cs typeface="Consolas" panose="020B0609020204030204" pitchFamily="49" charset="0"/>
              </a:rPr>
              <a:t>( 17 );</a:t>
            </a:r>
          </a:p>
          <a:p>
            <a:pPr marL="800100" lvl="2" indent="0">
              <a:buNone/>
            </a:pPr>
            <a:r>
              <a:rPr lang="en-CA" sz="1000" dirty="0">
                <a:latin typeface="Consolas" panose="020B0609020204030204" pitchFamily="49" charset="0"/>
                <a:cs typeface="Consolas" panose="020B0609020204030204" pitchFamily="49" charset="0"/>
              </a:rPr>
              <a:t>        double h{1e-10};</a:t>
            </a:r>
          </a:p>
          <a:p>
            <a:pPr marL="800100" lvl="2" indent="0">
              <a:buNone/>
            </a:pPr>
            <a:endParaRPr lang="en-CA" sz="1000" dirty="0">
              <a:latin typeface="Consolas" panose="020B0609020204030204" pitchFamily="49" charset="0"/>
              <a:cs typeface="Consolas" panose="020B0609020204030204" pitchFamily="49" charset="0"/>
            </a:endParaRPr>
          </a:p>
          <a:p>
            <a:pPr marL="800100" lvl="2" indent="0">
              <a:buNone/>
            </a:pPr>
            <a:r>
              <a:rPr lang="en-CA" sz="1000" dirty="0">
                <a:latin typeface="Consolas" panose="020B0609020204030204" pitchFamily="49" charset="0"/>
                <a:cs typeface="Consolas" panose="020B0609020204030204" pitchFamily="49" charset="0"/>
              </a:rPr>
              <a:t>        std::cout &lt;&lt; "Calculating the derivative of sin(x) at x = 1:" &lt;&lt; std::endl;</a:t>
            </a:r>
          </a:p>
          <a:p>
            <a:pPr marL="800100" lvl="2" indent="0">
              <a:buNone/>
            </a:pPr>
            <a:r>
              <a:rPr lang="en-CA" sz="1000" dirty="0">
                <a:latin typeface="Consolas" panose="020B0609020204030204" pitchFamily="49" charset="0"/>
                <a:cs typeface="Consolas" panose="020B0609020204030204" pitchFamily="49" charset="0"/>
              </a:rPr>
              <a:t>        std::cout &lt;&lt; "     </a:t>
            </a:r>
            <a:r>
              <a:rPr lang="en-CA" sz="1000" dirty="0" smtClean="0">
                <a:latin typeface="Consolas" panose="020B0609020204030204" pitchFamily="49" charset="0"/>
                <a:cs typeface="Consolas" panose="020B0609020204030204" pitchFamily="49" charset="0"/>
              </a:rPr>
              <a:t>  </a:t>
            </a:r>
            <a:r>
              <a:rPr lang="en-CA" sz="1000" dirty="0">
                <a:latin typeface="Consolas" panose="020B0609020204030204" pitchFamily="49" charset="0"/>
                <a:cs typeface="Consolas" panose="020B0609020204030204" pitchFamily="49" charset="0"/>
              </a:rPr>
              <a:t>cos(1) = " &lt;&lt; std::cos( 1.0 ) &lt;&lt; std::endl;</a:t>
            </a:r>
          </a:p>
          <a:p>
            <a:pPr marL="800100" lvl="2" indent="0">
              <a:buNone/>
            </a:pPr>
            <a:endParaRPr lang="en-CA" sz="1000" dirty="0">
              <a:latin typeface="Consolas" panose="020B0609020204030204" pitchFamily="49" charset="0"/>
              <a:cs typeface="Consolas" panose="020B0609020204030204" pitchFamily="49" charset="0"/>
            </a:endParaRPr>
          </a:p>
          <a:p>
            <a:pPr marL="800100" lvl="2" indent="0">
              <a:buNone/>
            </a:pPr>
            <a:r>
              <a:rPr lang="en-CA" sz="1000" dirty="0">
                <a:latin typeface="Consolas" panose="020B0609020204030204" pitchFamily="49" charset="0"/>
                <a:cs typeface="Consolas" panose="020B0609020204030204" pitchFamily="49" charset="0"/>
              </a:rPr>
              <a:t>        double dsin1{(std::sin( 1.0 + h ) - std::sin( 1.0 - h ))/(2*h)};</a:t>
            </a:r>
          </a:p>
          <a:p>
            <a:pPr marL="800100" lvl="2" indent="0">
              <a:buNone/>
            </a:pPr>
            <a:r>
              <a:rPr lang="en-CA" sz="1000" dirty="0">
                <a:latin typeface="Consolas" panose="020B0609020204030204" pitchFamily="49" charset="0"/>
                <a:cs typeface="Consolas" panose="020B0609020204030204" pitchFamily="49" charset="0"/>
              </a:rPr>
              <a:t>        std::cout &lt;&lt; "When h = " &lt;&lt; h &lt;&lt; ", " &lt;&lt; dsin1 &lt;&lt; std::endl;</a:t>
            </a:r>
          </a:p>
          <a:p>
            <a:pPr marL="800100" lvl="2" indent="0">
              <a:buNone/>
            </a:pPr>
            <a:endParaRPr lang="en-CA" sz="1000" dirty="0">
              <a:latin typeface="Consolas" panose="020B0609020204030204" pitchFamily="49" charset="0"/>
              <a:cs typeface="Consolas" panose="020B0609020204030204" pitchFamily="49" charset="0"/>
            </a:endParaRPr>
          </a:p>
          <a:p>
            <a:pPr marL="800100" lvl="2" indent="0">
              <a:buNone/>
            </a:pPr>
            <a:r>
              <a:rPr lang="en-CA" sz="1000" dirty="0">
                <a:latin typeface="Consolas" panose="020B0609020204030204" pitchFamily="49" charset="0"/>
                <a:cs typeface="Consolas" panose="020B0609020204030204" pitchFamily="49" charset="0"/>
              </a:rPr>
              <a:t>        h = 1e-15;</a:t>
            </a:r>
          </a:p>
          <a:p>
            <a:pPr marL="800100" lvl="2" indent="0">
              <a:buNone/>
            </a:pPr>
            <a:r>
              <a:rPr lang="en-CA" sz="1000" dirty="0">
                <a:latin typeface="Consolas" panose="020B0609020204030204" pitchFamily="49" charset="0"/>
                <a:cs typeface="Consolas" panose="020B0609020204030204" pitchFamily="49" charset="0"/>
              </a:rPr>
              <a:t>        dsin1 = (std::sin( 1.0 + h ) - std::sin( 1.0 - h ))/(2*h);</a:t>
            </a:r>
          </a:p>
          <a:p>
            <a:pPr marL="800100" lvl="2" indent="0">
              <a:buNone/>
            </a:pPr>
            <a:r>
              <a:rPr lang="en-CA" sz="1000" dirty="0">
                <a:latin typeface="Consolas" panose="020B0609020204030204" pitchFamily="49" charset="0"/>
                <a:cs typeface="Consolas" panose="020B0609020204030204" pitchFamily="49" charset="0"/>
              </a:rPr>
              <a:t>        std::cout &lt;&lt; "When h = " &lt;&lt; h &lt;&lt; ", " &lt;&lt; dsin1 &lt;&lt; std::endl;</a:t>
            </a:r>
          </a:p>
          <a:p>
            <a:pPr marL="800100" lvl="2" indent="0">
              <a:buNone/>
            </a:pPr>
            <a:endParaRPr lang="en-CA" sz="1000" dirty="0">
              <a:latin typeface="Consolas" panose="020B0609020204030204" pitchFamily="49" charset="0"/>
              <a:cs typeface="Consolas" panose="020B0609020204030204" pitchFamily="49" charset="0"/>
            </a:endParaRPr>
          </a:p>
          <a:p>
            <a:pPr marL="800100" lvl="2" indent="0">
              <a:buNone/>
            </a:pPr>
            <a:r>
              <a:rPr lang="en-CA" sz="1000" dirty="0">
                <a:latin typeface="Consolas" panose="020B0609020204030204" pitchFamily="49" charset="0"/>
                <a:cs typeface="Consolas" panose="020B0609020204030204" pitchFamily="49" charset="0"/>
              </a:rPr>
              <a:t>        return 0;</a:t>
            </a:r>
          </a:p>
          <a:p>
            <a:pPr marL="800100" lvl="2" indent="0">
              <a:buNone/>
            </a:pPr>
            <a:r>
              <a:rPr lang="en-CA" sz="1000" dirty="0">
                <a:latin typeface="Consolas" panose="020B0609020204030204" pitchFamily="49" charset="0"/>
                <a:cs typeface="Consolas" panose="020B0609020204030204" pitchFamily="49" charset="0"/>
              </a:rPr>
              <a:t>}</a:t>
            </a:r>
          </a:p>
        </p:txBody>
      </p:sp>
      <p:sp>
        <p:nvSpPr>
          <p:cNvPr id="6" name="TextBox 5"/>
          <p:cNvSpPr txBox="1"/>
          <p:nvPr/>
        </p:nvSpPr>
        <p:spPr>
          <a:xfrm>
            <a:off x="1475656" y="5613047"/>
            <a:ext cx="6769802" cy="1200329"/>
          </a:xfrm>
          <a:prstGeom prst="rect">
            <a:avLst/>
          </a:prstGeom>
          <a:noFill/>
        </p:spPr>
        <p:txBody>
          <a:bodyPr wrap="none" rtlCol="0">
            <a:spAutoFit/>
          </a:bodyPr>
          <a:lstStyle/>
          <a:p>
            <a:r>
              <a:rPr lang="en-CA" dirty="0">
                <a:solidFill>
                  <a:srgbClr val="FF0000"/>
                </a:solidFill>
                <a:latin typeface="Consolas" panose="020B0609020204030204" pitchFamily="49" charset="0"/>
                <a:cs typeface="Consolas" panose="020B0609020204030204" pitchFamily="49" charset="0"/>
              </a:rPr>
              <a:t>Calculating the derivative of sin(x) at x = 1:</a:t>
            </a:r>
          </a:p>
          <a:p>
            <a:r>
              <a:rPr lang="en-CA" dirty="0">
                <a:solidFill>
                  <a:srgbClr val="FF0000"/>
                </a:solidFill>
                <a:latin typeface="Consolas" panose="020B0609020204030204" pitchFamily="49" charset="0"/>
                <a:cs typeface="Consolas" panose="020B0609020204030204" pitchFamily="49" charset="0"/>
              </a:rPr>
              <a:t>      </a:t>
            </a:r>
            <a:r>
              <a:rPr lang="en-CA" dirty="0" smtClean="0">
                <a:solidFill>
                  <a:srgbClr val="FF0000"/>
                </a:solidFill>
                <a:latin typeface="Consolas" panose="020B0609020204030204" pitchFamily="49" charset="0"/>
                <a:cs typeface="Consolas" panose="020B0609020204030204" pitchFamily="49" charset="0"/>
              </a:rPr>
              <a:t> cos(1</a:t>
            </a:r>
            <a:r>
              <a:rPr lang="en-CA" dirty="0">
                <a:solidFill>
                  <a:srgbClr val="FF0000"/>
                </a:solidFill>
                <a:latin typeface="Consolas" panose="020B0609020204030204" pitchFamily="49" charset="0"/>
                <a:cs typeface="Consolas" panose="020B0609020204030204" pitchFamily="49" charset="0"/>
              </a:rPr>
              <a:t>) = 0.54030230586813977</a:t>
            </a:r>
          </a:p>
          <a:p>
            <a:r>
              <a:rPr lang="en-CA" dirty="0">
                <a:solidFill>
                  <a:srgbClr val="FF0000"/>
                </a:solidFill>
                <a:latin typeface="Consolas" panose="020B0609020204030204" pitchFamily="49" charset="0"/>
                <a:cs typeface="Consolas" panose="020B0609020204030204" pitchFamily="49" charset="0"/>
              </a:rPr>
              <a:t>When h = 1e-10, </a:t>
            </a:r>
            <a:r>
              <a:rPr lang="en-CA" b="1" dirty="0">
                <a:solidFill>
                  <a:srgbClr val="FF0000"/>
                </a:solidFill>
                <a:latin typeface="Consolas" panose="020B0609020204030204" pitchFamily="49" charset="0"/>
                <a:cs typeface="Consolas" panose="020B0609020204030204" pitchFamily="49" charset="0"/>
              </a:rPr>
              <a:t>0.540302</a:t>
            </a:r>
            <a:r>
              <a:rPr lang="en-CA" dirty="0">
                <a:solidFill>
                  <a:srgbClr val="FF0000"/>
                </a:solidFill>
                <a:latin typeface="Consolas" panose="020B0609020204030204" pitchFamily="49" charset="0"/>
                <a:cs typeface="Consolas" panose="020B0609020204030204" pitchFamily="49" charset="0"/>
              </a:rPr>
              <a:t>24738710331</a:t>
            </a:r>
          </a:p>
          <a:p>
            <a:r>
              <a:rPr lang="en-CA" dirty="0">
                <a:solidFill>
                  <a:srgbClr val="FF0000"/>
                </a:solidFill>
                <a:latin typeface="Consolas" panose="020B0609020204030204" pitchFamily="49" charset="0"/>
                <a:cs typeface="Consolas" panose="020B0609020204030204" pitchFamily="49" charset="0"/>
              </a:rPr>
              <a:t>When h = 1.0000000000000001e-15, </a:t>
            </a:r>
            <a:r>
              <a:rPr lang="en-CA" b="1" dirty="0">
                <a:solidFill>
                  <a:srgbClr val="FF0000"/>
                </a:solidFill>
                <a:latin typeface="Consolas" panose="020B0609020204030204" pitchFamily="49" charset="0"/>
                <a:cs typeface="Consolas" panose="020B0609020204030204" pitchFamily="49" charset="0"/>
              </a:rPr>
              <a:t>0.5</a:t>
            </a:r>
            <a:r>
              <a:rPr lang="en-CA" dirty="0">
                <a:solidFill>
                  <a:srgbClr val="FF0000"/>
                </a:solidFill>
                <a:latin typeface="Consolas" panose="020B0609020204030204" pitchFamily="49" charset="0"/>
                <a:cs typeface="Consolas" panose="020B0609020204030204" pitchFamily="49" charset="0"/>
              </a:rPr>
              <a:t>5511151231257827</a:t>
            </a:r>
          </a:p>
        </p:txBody>
      </p:sp>
      <p:graphicFrame>
        <p:nvGraphicFramePr>
          <p:cNvPr id="4" name="Object 3"/>
          <p:cNvGraphicFramePr>
            <a:graphicFrameLocks noChangeAspect="1"/>
          </p:cNvGraphicFramePr>
          <p:nvPr>
            <p:extLst>
              <p:ext uri="{D42A27DB-BD31-4B8C-83A1-F6EECF244321}">
                <p14:modId xmlns:p14="http://schemas.microsoft.com/office/powerpoint/2010/main" val="1001269542"/>
              </p:ext>
            </p:extLst>
          </p:nvPr>
        </p:nvGraphicFramePr>
        <p:xfrm>
          <a:off x="5436096" y="1988840"/>
          <a:ext cx="2028825" cy="847725"/>
        </p:xfrm>
        <a:graphic>
          <a:graphicData uri="http://schemas.openxmlformats.org/presentationml/2006/ole">
            <mc:AlternateContent xmlns:mc="http://schemas.openxmlformats.org/markup-compatibility/2006">
              <mc:Choice xmlns:v="urn:schemas-microsoft-com:vml" Requires="v">
                <p:oleObj spid="_x0000_s4109" name="Equation" r:id="rId3" imgW="1143000" imgH="368280" progId="Equation.DSMT4">
                  <p:embed/>
                </p:oleObj>
              </mc:Choice>
              <mc:Fallback>
                <p:oleObj name="Equation" r:id="rId3" imgW="1143000" imgH="368280" progId="Equation.DSMT4">
                  <p:embed/>
                  <p:pic>
                    <p:nvPicPr>
                      <p:cNvPr id="0" name="Object 10"/>
                      <p:cNvPicPr>
                        <a:picLocks noChangeAspect="1" noChangeArrowheads="1"/>
                      </p:cNvPicPr>
                      <p:nvPr/>
                    </p:nvPicPr>
                    <p:blipFill>
                      <a:blip r:embed="rId4"/>
                      <a:srcRect/>
                      <a:stretch>
                        <a:fillRect/>
                      </a:stretch>
                    </p:blipFill>
                    <p:spPr bwMode="auto">
                      <a:xfrm>
                        <a:off x="5436096" y="1988840"/>
                        <a:ext cx="202882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681690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cap="small" dirty="0" smtClean="0"/>
              <a:t>ieee</a:t>
            </a:r>
            <a:r>
              <a:rPr lang="en-CA" dirty="0" smtClean="0"/>
              <a:t> 754-2008</a:t>
            </a:r>
            <a:endParaRPr lang="en-CA" dirty="0"/>
          </a:p>
        </p:txBody>
      </p:sp>
      <p:sp>
        <p:nvSpPr>
          <p:cNvPr id="3" name="Content Placeholder 2"/>
          <p:cNvSpPr>
            <a:spLocks noGrp="1"/>
          </p:cNvSpPr>
          <p:nvPr>
            <p:ph idx="1"/>
          </p:nvPr>
        </p:nvSpPr>
        <p:spPr/>
        <p:txBody>
          <a:bodyPr/>
          <a:lstStyle/>
          <a:p>
            <a:r>
              <a:rPr lang="en-CA" dirty="0" smtClean="0"/>
              <a:t>Originally written in 1985, this document specifies the representations of both </a:t>
            </a:r>
            <a:r>
              <a:rPr lang="en-CA" dirty="0" smtClean="0">
                <a:latin typeface="Consolas" panose="020B0609020204030204" pitchFamily="49" charset="0"/>
                <a:cs typeface="Consolas" panose="020B0609020204030204" pitchFamily="49" charset="0"/>
              </a:rPr>
              <a:t>float</a:t>
            </a:r>
            <a:r>
              <a:rPr lang="en-CA" dirty="0" smtClean="0"/>
              <a:t> and </a:t>
            </a:r>
            <a:r>
              <a:rPr lang="en-CA" dirty="0" smtClean="0">
                <a:latin typeface="Consolas" panose="020B0609020204030204" pitchFamily="49" charset="0"/>
                <a:cs typeface="Consolas" panose="020B0609020204030204" pitchFamily="49" charset="0"/>
              </a:rPr>
              <a:t>double</a:t>
            </a:r>
          </a:p>
          <a:p>
            <a:endParaRPr lang="en-CA" dirty="0" smtClean="0"/>
          </a:p>
          <a:p>
            <a:r>
              <a:rPr lang="en-CA" dirty="0" smtClean="0"/>
              <a:t>Whether you use C++, FORTRAN, Python, or M</a:t>
            </a:r>
            <a:r>
              <a:rPr lang="en-CA" cap="small" dirty="0" smtClean="0"/>
              <a:t>atlab</a:t>
            </a:r>
            <a:r>
              <a:rPr lang="en-CA" dirty="0" smtClean="0"/>
              <a:t>, your calculations will result in exactly the same result</a:t>
            </a:r>
          </a:p>
          <a:p>
            <a:pPr lvl="1"/>
            <a:r>
              <a:rPr lang="en-CA" dirty="0" smtClean="0"/>
              <a:t>Only the quality of your algorithms will affect your outcomes</a:t>
            </a:r>
          </a:p>
          <a:p>
            <a:pPr lvl="1"/>
            <a:r>
              <a:rPr lang="en-CA" dirty="0" smtClean="0"/>
              <a:t>Java is not </a:t>
            </a:r>
            <a:r>
              <a:rPr lang="en-CA" cap="small" dirty="0" smtClean="0"/>
              <a:t>ieee</a:t>
            </a:r>
            <a:r>
              <a:rPr lang="en-CA" dirty="0" smtClean="0"/>
              <a:t> 754 compliant… </a:t>
            </a:r>
            <a:r>
              <a:rPr lang="en-CA" dirty="0" smtClean="0">
                <a:sym typeface="Wingdings" panose="05000000000000000000" pitchFamily="2" charset="2"/>
              </a:rPr>
              <a:t> </a:t>
            </a:r>
          </a:p>
          <a:p>
            <a:pPr marL="0" indent="0">
              <a:buNone/>
            </a:pPr>
            <a:r>
              <a:rPr lang="en-CA" dirty="0">
                <a:sym typeface="Wingdings" panose="05000000000000000000" pitchFamily="2" charset="2"/>
              </a:rPr>
              <a:t>	</a:t>
            </a:r>
            <a:r>
              <a:rPr lang="en-CA" sz="1600" dirty="0" smtClean="0">
                <a:sym typeface="Wingdings" panose="05000000000000000000" pitchFamily="2" charset="2"/>
              </a:rPr>
              <a:t>Kahan and Darcy,  </a:t>
            </a:r>
            <a:r>
              <a:rPr lang="en-CA" sz="1600" i="1" dirty="0"/>
              <a:t>How Java’s Floating-Point Hurts Everyone </a:t>
            </a:r>
            <a:r>
              <a:rPr lang="en-CA" sz="1600" i="1" dirty="0" smtClean="0"/>
              <a:t>Everywhere</a:t>
            </a:r>
            <a:endParaRPr lang="en-CA" i="1" dirty="0"/>
          </a:p>
          <a:p>
            <a:endParaRPr lang="en-CA" dirty="0" smtClean="0"/>
          </a:p>
          <a:p>
            <a:r>
              <a:rPr lang="en-CA" dirty="0" smtClean="0"/>
              <a:t>Some </a:t>
            </a:r>
            <a:r>
              <a:rPr lang="en-CA" dirty="0"/>
              <a:t>computers internally store approximately 20 decimal digits of precision for intermediate calculations</a:t>
            </a:r>
          </a:p>
          <a:p>
            <a:pPr lvl="1"/>
            <a:r>
              <a:rPr lang="en-CA" dirty="0"/>
              <a:t>As soon as the number is written to main memory, only 16 decimal digits are stored…</a:t>
            </a:r>
          </a:p>
          <a:p>
            <a:endParaRPr lang="en-CA" dirty="0" smtClean="0"/>
          </a:p>
          <a:p>
            <a:pPr lvl="2"/>
            <a:endParaRPr lang="en-CA" dirty="0" smtClean="0"/>
          </a:p>
          <a:p>
            <a:pPr lvl="1"/>
            <a:endParaRPr lang="en-CA" dirty="0" smtClean="0"/>
          </a:p>
          <a:p>
            <a:pPr lvl="1"/>
            <a:endParaRPr lang="en-CA" dirty="0"/>
          </a:p>
          <a:p>
            <a:pPr lvl="1"/>
            <a:endParaRPr lang="en-CA" dirty="0" smtClean="0"/>
          </a:p>
          <a:p>
            <a:pPr lvl="1"/>
            <a:endParaRPr lang="en-CA" dirty="0"/>
          </a:p>
          <a:p>
            <a:pPr lvl="1"/>
            <a:endParaRPr lang="en-CA" dirty="0" smtClean="0"/>
          </a:p>
          <a:p>
            <a:pPr lvl="1"/>
            <a:endParaRPr lang="en-CA" dirty="0" smtClean="0"/>
          </a:p>
        </p:txBody>
      </p:sp>
    </p:spTree>
    <p:extLst>
      <p:ext uri="{BB962C8B-B14F-4D97-AF65-F5344CB8AC3E}">
        <p14:creationId xmlns:p14="http://schemas.microsoft.com/office/powerpoint/2010/main" val="28546068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smtClean="0"/>
              <a:t>Following this lesson, you now</a:t>
            </a:r>
            <a:endParaRPr lang="en-CA" dirty="0"/>
          </a:p>
          <a:p>
            <a:pPr lvl="1"/>
            <a:r>
              <a:rPr lang="en-CA" dirty="0" smtClean="0"/>
              <a:t>Know floating-point numbers are stored using fixed-precision scientific notation</a:t>
            </a:r>
            <a:endParaRPr lang="en-CA" dirty="0"/>
          </a:p>
          <a:p>
            <a:pPr lvl="1"/>
            <a:r>
              <a:rPr lang="en-CA" dirty="0" smtClean="0"/>
              <a:t>Understand that there are issues—they are not perfect</a:t>
            </a:r>
          </a:p>
          <a:p>
            <a:pPr lvl="2"/>
            <a:r>
              <a:rPr lang="en-CA" dirty="0" smtClean="0"/>
              <a:t>In a course on numerical analysis, you will learn to mitigate these weaknesses</a:t>
            </a:r>
          </a:p>
          <a:p>
            <a:pPr lvl="1"/>
            <a:r>
              <a:rPr lang="en-CA" dirty="0" smtClean="0"/>
              <a:t>The </a:t>
            </a:r>
            <a:r>
              <a:rPr lang="en-CA" dirty="0" smtClean="0">
                <a:latin typeface="Consolas" panose="020B0609020204030204" pitchFamily="49" charset="0"/>
                <a:cs typeface="Consolas" panose="020B0609020204030204" pitchFamily="49" charset="0"/>
              </a:rPr>
              <a:t>float</a:t>
            </a:r>
            <a:r>
              <a:rPr lang="en-CA" dirty="0" smtClean="0"/>
              <a:t> data type is insufficiently precise for most engineering computation</a:t>
            </a:r>
          </a:p>
          <a:p>
            <a:pPr lvl="2"/>
            <a:r>
              <a:rPr lang="en-CA" dirty="0" smtClean="0"/>
              <a:t>Graphics are the one exception…</a:t>
            </a:r>
          </a:p>
          <a:p>
            <a:pPr lvl="1"/>
            <a:r>
              <a:rPr lang="en-CA" dirty="0" smtClean="0"/>
              <a:t>Understand that this is defined by the </a:t>
            </a:r>
            <a:r>
              <a:rPr lang="en-CA" cap="small" dirty="0" smtClean="0"/>
              <a:t>ieee</a:t>
            </a:r>
            <a:r>
              <a:rPr lang="en-CA" dirty="0" smtClean="0"/>
              <a:t>754 standard</a:t>
            </a:r>
            <a:endParaRPr lang="en-CA" dirty="0"/>
          </a:p>
          <a:p>
            <a:pPr marL="457200" lvl="1" indent="0">
              <a:buNone/>
            </a:pPr>
            <a:endParaRPr lang="en-CA" dirty="0" smtClean="0"/>
          </a:p>
          <a:p>
            <a:pPr lvl="1"/>
            <a:endParaRPr lang="en-CA" dirty="0" smtClean="0"/>
          </a:p>
        </p:txBody>
      </p:sp>
    </p:spTree>
    <p:extLst>
      <p:ext uri="{BB962C8B-B14F-4D97-AF65-F5344CB8AC3E}">
        <p14:creationId xmlns:p14="http://schemas.microsoft.com/office/powerpoint/2010/main" val="34465433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a:t>
            </a:r>
            <a:r>
              <a:rPr lang="en-CA" sz="1800" dirty="0" smtClean="0"/>
              <a:t>No references?</a:t>
            </a:r>
            <a:endParaRPr lang="en-CA" sz="1800" dirty="0"/>
          </a:p>
        </p:txBody>
      </p:sp>
    </p:spTree>
    <p:extLst>
      <p:ext uri="{BB962C8B-B14F-4D97-AF65-F5344CB8AC3E}">
        <p14:creationId xmlns:p14="http://schemas.microsoft.com/office/powerpoint/2010/main" val="16154384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Acknowledgements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a:t>
            </a:r>
            <a:r>
              <a:rPr lang="en-US" sz="1800" dirty="0"/>
              <a:t>Zhuo En Dai </a:t>
            </a:r>
            <a:endParaRPr lang="en-CA" sz="1800" dirty="0"/>
          </a:p>
        </p:txBody>
      </p:sp>
    </p:spTree>
    <p:extLst>
      <p:ext uri="{BB962C8B-B14F-4D97-AF65-F5344CB8AC3E}">
        <p14:creationId xmlns:p14="http://schemas.microsoft.com/office/powerpoint/2010/main" val="6703979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lesson, we will:</a:t>
            </a:r>
          </a:p>
          <a:p>
            <a:pPr lvl="1"/>
            <a:r>
              <a:rPr lang="en-CA" dirty="0" smtClean="0"/>
              <a:t>Review what we have seen about floating-point numbers</a:t>
            </a:r>
          </a:p>
          <a:p>
            <a:pPr lvl="1"/>
            <a:r>
              <a:rPr lang="en-CA" dirty="0" smtClean="0"/>
              <a:t>Review scientific notation</a:t>
            </a:r>
          </a:p>
          <a:p>
            <a:pPr lvl="1"/>
            <a:r>
              <a:rPr lang="en-CA" dirty="0" smtClean="0"/>
              <a:t>Consider storing approximations of real numbers using fixed precision scientific notation</a:t>
            </a:r>
          </a:p>
          <a:p>
            <a:pPr lvl="1"/>
            <a:r>
              <a:rPr lang="en-CA" dirty="0" smtClean="0"/>
              <a:t>Consider some simple examples of arithmetic</a:t>
            </a:r>
          </a:p>
          <a:p>
            <a:pPr lvl="1"/>
            <a:r>
              <a:rPr lang="en-CA" dirty="0" smtClean="0"/>
              <a:t>Look at some weaknesses</a:t>
            </a:r>
          </a:p>
          <a:p>
            <a:pPr lvl="1"/>
            <a:r>
              <a:rPr lang="en-CA" dirty="0" smtClean="0"/>
              <a:t>Describe </a:t>
            </a:r>
            <a:r>
              <a:rPr lang="en-CA" cap="small" dirty="0" smtClean="0"/>
              <a:t>ieee</a:t>
            </a:r>
            <a:r>
              <a:rPr lang="en-CA" dirty="0" smtClean="0"/>
              <a:t>754</a:t>
            </a:r>
            <a:endParaRPr lang="en-CA" dirty="0"/>
          </a:p>
        </p:txBody>
      </p:sp>
    </p:spTree>
    <p:extLst>
      <p:ext uri="{BB962C8B-B14F-4D97-AF65-F5344CB8AC3E}">
        <p14:creationId xmlns:p14="http://schemas.microsoft.com/office/powerpoint/2010/main" val="38574437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Floating-point numbers</a:t>
            </a:r>
            <a:endParaRPr lang="en-CA" dirty="0"/>
          </a:p>
        </p:txBody>
      </p:sp>
      <p:sp>
        <p:nvSpPr>
          <p:cNvPr id="3" name="Content Placeholder 2"/>
          <p:cNvSpPr>
            <a:spLocks noGrp="1"/>
          </p:cNvSpPr>
          <p:nvPr>
            <p:ph idx="1"/>
          </p:nvPr>
        </p:nvSpPr>
        <p:spPr/>
        <p:txBody>
          <a:bodyPr/>
          <a:lstStyle/>
          <a:p>
            <a:r>
              <a:rPr lang="en-CA" dirty="0" smtClean="0"/>
              <a:t>Up to this point, we have used the </a:t>
            </a:r>
            <a:r>
              <a:rPr lang="en-CA" dirty="0" smtClean="0">
                <a:latin typeface="Consolas" panose="020B0609020204030204" pitchFamily="49" charset="0"/>
                <a:cs typeface="Consolas" panose="020B0609020204030204" pitchFamily="49" charset="0"/>
              </a:rPr>
              <a:t>double</a:t>
            </a:r>
            <a:r>
              <a:rPr lang="en-CA" dirty="0" smtClean="0"/>
              <a:t> data type for storing approximation of real numbers</a:t>
            </a:r>
          </a:p>
          <a:p>
            <a:pPr lvl="1"/>
            <a:r>
              <a:rPr lang="en-CA" dirty="0" smtClean="0"/>
              <a:t>The name is short for </a:t>
            </a:r>
            <a:r>
              <a:rPr lang="en-CA" i="1" dirty="0" smtClean="0"/>
              <a:t>double-precision floating-point data type</a:t>
            </a:r>
            <a:endParaRPr lang="en-CA" dirty="0" smtClean="0"/>
          </a:p>
          <a:p>
            <a:endParaRPr lang="en-CA" dirty="0" smtClean="0">
              <a:latin typeface="Consolas" panose="020B0609020204030204" pitchFamily="49" charset="0"/>
              <a:cs typeface="Consolas" panose="020B0609020204030204" pitchFamily="49" charset="0"/>
            </a:endParaRPr>
          </a:p>
          <a:p>
            <a:r>
              <a:rPr lang="en-CA" dirty="0" smtClean="0"/>
              <a:t>There is also a </a:t>
            </a:r>
            <a:r>
              <a:rPr lang="en-CA" i="1" dirty="0" smtClean="0"/>
              <a:t>single-precision floating point data type</a:t>
            </a:r>
            <a:r>
              <a:rPr lang="en-CA" dirty="0" smtClean="0"/>
              <a:t>: </a:t>
            </a:r>
            <a:r>
              <a:rPr lang="en-CA" dirty="0" smtClean="0">
                <a:latin typeface="Consolas" panose="020B0609020204030204" pitchFamily="49" charset="0"/>
                <a:cs typeface="Consolas" panose="020B0609020204030204" pitchFamily="49" charset="0"/>
              </a:rPr>
              <a:t>float</a:t>
            </a:r>
          </a:p>
          <a:p>
            <a:endParaRPr lang="en-CA" dirty="0">
              <a:latin typeface="Consolas" panose="020B0609020204030204" pitchFamily="49" charset="0"/>
              <a:cs typeface="Consolas" panose="020B0609020204030204" pitchFamily="49" charset="0"/>
            </a:endParaRPr>
          </a:p>
          <a:p>
            <a:r>
              <a:rPr lang="en-CA" dirty="0" smtClean="0"/>
              <a:t>Each only stores approximations of real numbers</a:t>
            </a:r>
          </a:p>
          <a:p>
            <a:pPr lvl="1"/>
            <a:r>
              <a:rPr lang="en-CA" dirty="0" smtClean="0"/>
              <a:t>The former with approximately twice as much precision</a:t>
            </a:r>
            <a:endParaRPr lang="en-CA" dirty="0">
              <a:latin typeface="Consolas" panose="020B0609020204030204" pitchFamily="49" charset="0"/>
              <a:cs typeface="Consolas" panose="020B0609020204030204" pitchFamily="49" charset="0"/>
            </a:endParaRPr>
          </a:p>
          <a:p>
            <a:endParaRPr lang="en-CA"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93481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Scientific notation</a:t>
            </a:r>
            <a:endParaRPr lang="en-CA" dirty="0"/>
          </a:p>
        </p:txBody>
      </p:sp>
      <p:sp>
        <p:nvSpPr>
          <p:cNvPr id="3" name="Content Placeholder 2"/>
          <p:cNvSpPr>
            <a:spLocks noGrp="1"/>
          </p:cNvSpPr>
          <p:nvPr>
            <p:ph idx="1"/>
          </p:nvPr>
        </p:nvSpPr>
        <p:spPr/>
        <p:txBody>
          <a:bodyPr/>
          <a:lstStyle/>
          <a:p>
            <a:r>
              <a:rPr lang="en-CA" dirty="0" smtClean="0"/>
              <a:t>Recall from secondary school scientific notation that allows us to write numbers clearly and succinctly:</a:t>
            </a:r>
            <a:endParaRPr lang="en-CA" dirty="0"/>
          </a:p>
        </p:txBody>
      </p:sp>
      <p:graphicFrame>
        <p:nvGraphicFramePr>
          <p:cNvPr id="4" name="Table 3"/>
          <p:cNvGraphicFramePr>
            <a:graphicFrameLocks noGrp="1"/>
          </p:cNvGraphicFramePr>
          <p:nvPr>
            <p:extLst>
              <p:ext uri="{D42A27DB-BD31-4B8C-83A1-F6EECF244321}">
                <p14:modId xmlns:p14="http://schemas.microsoft.com/office/powerpoint/2010/main" val="1321952022"/>
              </p:ext>
            </p:extLst>
          </p:nvPr>
        </p:nvGraphicFramePr>
        <p:xfrm>
          <a:off x="1043608" y="2492896"/>
          <a:ext cx="7416824" cy="2590800"/>
        </p:xfrm>
        <a:graphic>
          <a:graphicData uri="http://schemas.openxmlformats.org/drawingml/2006/table">
            <a:tbl>
              <a:tblPr firstRow="1" bandRow="1">
                <a:tableStyleId>{2D5ABB26-0587-4C30-8999-92F81FD0307C}</a:tableStyleId>
              </a:tblPr>
              <a:tblGrid>
                <a:gridCol w="4392488">
                  <a:extLst>
                    <a:ext uri="{9D8B030D-6E8A-4147-A177-3AD203B41FA5}">
                      <a16:colId xmlns:a16="http://schemas.microsoft.com/office/drawing/2014/main" val="20000"/>
                    </a:ext>
                  </a:extLst>
                </a:gridCol>
                <a:gridCol w="3024336">
                  <a:extLst>
                    <a:ext uri="{9D8B030D-6E8A-4147-A177-3AD203B41FA5}">
                      <a16:colId xmlns:a16="http://schemas.microsoft.com/office/drawing/2014/main" val="20001"/>
                    </a:ext>
                  </a:extLst>
                </a:gridCol>
              </a:tblGrid>
              <a:tr h="298832">
                <a:tc>
                  <a:txBody>
                    <a:bodyPr/>
                    <a:lstStyle/>
                    <a:p>
                      <a:pPr algn="ctr"/>
                      <a:r>
                        <a:rPr lang="en-CA" b="1" dirty="0" smtClean="0">
                          <a:latin typeface="Georgia" panose="02040502050405020303" pitchFamily="18" charset="0"/>
                        </a:rPr>
                        <a:t>Conventional</a:t>
                      </a:r>
                      <a:r>
                        <a:rPr lang="en-CA" b="1" baseline="0" dirty="0" smtClean="0">
                          <a:latin typeface="Georgia" panose="02040502050405020303" pitchFamily="18" charset="0"/>
                        </a:rPr>
                        <a:t> notation</a:t>
                      </a:r>
                      <a:endParaRPr lang="en-CA" b="1" dirty="0">
                        <a:latin typeface="Georgia" panose="02040502050405020303"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b="1" dirty="0" smtClean="0">
                          <a:latin typeface="Georgia" panose="02040502050405020303" pitchFamily="18" charset="0"/>
                        </a:rPr>
                        <a:t>Scientific</a:t>
                      </a:r>
                      <a:r>
                        <a:rPr lang="en-CA" b="1" baseline="0" dirty="0" smtClean="0">
                          <a:latin typeface="Georgia" panose="02040502050405020303" pitchFamily="18" charset="0"/>
                        </a:rPr>
                        <a:t> notation</a:t>
                      </a:r>
                      <a:endParaRPr lang="en-CA" b="1" dirty="0">
                        <a:latin typeface="Georgia" panose="02040502050405020303"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CA" dirty="0" smtClean="0">
                          <a:latin typeface="Times New Roman" panose="02020603050405020304" pitchFamily="18" charset="0"/>
                          <a:cs typeface="Times New Roman" panose="02020603050405020304" pitchFamily="18" charset="0"/>
                        </a:rPr>
                        <a:t>0.0000000000667408</a:t>
                      </a:r>
                      <a:endParaRPr lang="en-CA"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r>
                        <a:rPr lang="en-CA" dirty="0" smtClean="0">
                          <a:latin typeface="Times New Roman" panose="02020603050405020304" pitchFamily="18" charset="0"/>
                          <a:cs typeface="Times New Roman" panose="02020603050405020304" pitchFamily="18" charset="0"/>
                        </a:rPr>
                        <a:t>6.67408 × 10</a:t>
                      </a:r>
                      <a:r>
                        <a:rPr lang="en-CA" baseline="30000" dirty="0" smtClean="0">
                          <a:latin typeface="Times New Roman" panose="02020603050405020304" pitchFamily="18" charset="0"/>
                          <a:cs typeface="Times New Roman" panose="02020603050405020304" pitchFamily="18" charset="0"/>
                        </a:rPr>
                        <a:t>–11</a:t>
                      </a:r>
                      <a:endParaRPr lang="en-CA"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r>
                        <a:rPr lang="en-CA" dirty="0" smtClean="0">
                          <a:latin typeface="Times New Roman" panose="02020603050405020304" pitchFamily="18" charset="0"/>
                          <a:cs typeface="Times New Roman" panose="02020603050405020304" pitchFamily="18" charset="0"/>
                        </a:rPr>
                        <a:t>299792458</a:t>
                      </a:r>
                      <a:endParaRPr lang="en-CA" dirty="0">
                        <a:latin typeface="Times New Roman" panose="02020603050405020304" pitchFamily="18" charset="0"/>
                        <a:cs typeface="Times New Roman" panose="02020603050405020304" pitchFamily="18" charset="0"/>
                      </a:endParaRPr>
                    </a:p>
                  </a:txBody>
                  <a:tcPr/>
                </a:tc>
                <a:tc>
                  <a:txBody>
                    <a:bodyPr/>
                    <a:lstStyle/>
                    <a:p>
                      <a:r>
                        <a:rPr lang="en-CA" dirty="0" smtClean="0">
                          <a:latin typeface="Times New Roman" panose="02020603050405020304" pitchFamily="18" charset="0"/>
                          <a:cs typeface="Times New Roman" panose="02020603050405020304" pitchFamily="18" charset="0"/>
                        </a:rPr>
                        <a:t>2.99792458 × 10</a:t>
                      </a:r>
                      <a:r>
                        <a:rPr lang="en-CA" baseline="30000" dirty="0" smtClean="0">
                          <a:latin typeface="Times New Roman" panose="02020603050405020304" pitchFamily="18" charset="0"/>
                          <a:cs typeface="Times New Roman" panose="02020603050405020304" pitchFamily="18" charset="0"/>
                        </a:rPr>
                        <a:t>8</a:t>
                      </a:r>
                      <a:endParaRPr lang="en-CA"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370840">
                <a:tc>
                  <a:txBody>
                    <a:bodyPr/>
                    <a:lstStyle/>
                    <a:p>
                      <a:r>
                        <a:rPr lang="en-CA" dirty="0" smtClean="0">
                          <a:latin typeface="Times New Roman" panose="02020603050405020304" pitchFamily="18" charset="0"/>
                          <a:cs typeface="Times New Roman" panose="02020603050405020304" pitchFamily="18" charset="0"/>
                        </a:rPr>
                        <a:t>0.0</a:t>
                      </a:r>
                      <a:r>
                        <a:rPr lang="en-CA" sz="1700" dirty="0" smtClean="0">
                          <a:latin typeface="Times New Roman" panose="02020603050405020304" pitchFamily="18" charset="0"/>
                          <a:cs typeface="Times New Roman" panose="02020603050405020304" pitchFamily="18" charset="0"/>
                        </a:rPr>
                        <a:t>0</a:t>
                      </a:r>
                      <a:r>
                        <a:rPr lang="en-CA" sz="1600" dirty="0" smtClean="0">
                          <a:latin typeface="Times New Roman" panose="02020603050405020304" pitchFamily="18" charset="0"/>
                          <a:cs typeface="Times New Roman" panose="02020603050405020304" pitchFamily="18" charset="0"/>
                        </a:rPr>
                        <a:t>0</a:t>
                      </a:r>
                      <a:r>
                        <a:rPr lang="en-CA" sz="1500" dirty="0" smtClean="0">
                          <a:latin typeface="Times New Roman" panose="02020603050405020304" pitchFamily="18" charset="0"/>
                          <a:cs typeface="Times New Roman" panose="02020603050405020304" pitchFamily="18" charset="0"/>
                        </a:rPr>
                        <a:t>0</a:t>
                      </a:r>
                      <a:r>
                        <a:rPr lang="en-CA" sz="1400" dirty="0" smtClean="0">
                          <a:latin typeface="Times New Roman" panose="02020603050405020304" pitchFamily="18" charset="0"/>
                          <a:cs typeface="Times New Roman" panose="02020603050405020304" pitchFamily="18" charset="0"/>
                        </a:rPr>
                        <a:t>0</a:t>
                      </a:r>
                      <a:r>
                        <a:rPr lang="en-CA" sz="1300" dirty="0" smtClean="0">
                          <a:latin typeface="Times New Roman" panose="02020603050405020304" pitchFamily="18" charset="0"/>
                          <a:cs typeface="Times New Roman" panose="02020603050405020304" pitchFamily="18" charset="0"/>
                        </a:rPr>
                        <a:t>0</a:t>
                      </a:r>
                      <a:r>
                        <a:rPr lang="en-CA" sz="1200" dirty="0" smtClean="0">
                          <a:latin typeface="Times New Roman" panose="02020603050405020304" pitchFamily="18" charset="0"/>
                          <a:cs typeface="Times New Roman" panose="02020603050405020304" pitchFamily="18" charset="0"/>
                        </a:rPr>
                        <a:t>0</a:t>
                      </a:r>
                      <a:r>
                        <a:rPr lang="en-CA" sz="1100" dirty="0" smtClean="0">
                          <a:latin typeface="Times New Roman" panose="02020603050405020304" pitchFamily="18" charset="0"/>
                          <a:cs typeface="Times New Roman" panose="02020603050405020304" pitchFamily="18" charset="0"/>
                        </a:rPr>
                        <a:t>0</a:t>
                      </a:r>
                      <a:r>
                        <a:rPr lang="en-CA" sz="1000" dirty="0" smtClean="0">
                          <a:latin typeface="Times New Roman" panose="02020603050405020304" pitchFamily="18" charset="0"/>
                          <a:cs typeface="Times New Roman" panose="02020603050405020304" pitchFamily="18" charset="0"/>
                        </a:rPr>
                        <a:t>00000000000000000</a:t>
                      </a:r>
                      <a:r>
                        <a:rPr lang="en-CA" sz="1100" dirty="0" smtClean="0">
                          <a:latin typeface="Times New Roman" panose="02020603050405020304" pitchFamily="18" charset="0"/>
                          <a:cs typeface="Times New Roman" panose="02020603050405020304" pitchFamily="18" charset="0"/>
                        </a:rPr>
                        <a:t>0</a:t>
                      </a:r>
                      <a:r>
                        <a:rPr lang="en-CA" sz="1200" dirty="0" smtClean="0">
                          <a:latin typeface="Times New Roman" panose="02020603050405020304" pitchFamily="18" charset="0"/>
                          <a:cs typeface="Times New Roman" panose="02020603050405020304" pitchFamily="18" charset="0"/>
                        </a:rPr>
                        <a:t>0</a:t>
                      </a:r>
                      <a:r>
                        <a:rPr lang="en-CA" sz="1300" dirty="0" smtClean="0">
                          <a:latin typeface="Times New Roman" panose="02020603050405020304" pitchFamily="18" charset="0"/>
                          <a:cs typeface="Times New Roman" panose="02020603050405020304" pitchFamily="18" charset="0"/>
                        </a:rPr>
                        <a:t>0</a:t>
                      </a:r>
                      <a:r>
                        <a:rPr lang="en-CA" sz="1400" dirty="0" smtClean="0">
                          <a:latin typeface="Times New Roman" panose="02020603050405020304" pitchFamily="18" charset="0"/>
                          <a:cs typeface="Times New Roman" panose="02020603050405020304" pitchFamily="18" charset="0"/>
                        </a:rPr>
                        <a:t>0</a:t>
                      </a:r>
                      <a:r>
                        <a:rPr lang="en-CA" sz="1500" dirty="0" smtClean="0">
                          <a:latin typeface="Times New Roman" panose="02020603050405020304" pitchFamily="18" charset="0"/>
                          <a:cs typeface="Times New Roman" panose="02020603050405020304" pitchFamily="18" charset="0"/>
                        </a:rPr>
                        <a:t>0</a:t>
                      </a:r>
                      <a:r>
                        <a:rPr lang="en-CA" sz="1600" dirty="0" smtClean="0">
                          <a:latin typeface="Times New Roman" panose="02020603050405020304" pitchFamily="18" charset="0"/>
                          <a:cs typeface="Times New Roman" panose="02020603050405020304" pitchFamily="18" charset="0"/>
                        </a:rPr>
                        <a:t>0</a:t>
                      </a:r>
                      <a:r>
                        <a:rPr lang="en-CA" sz="1700" dirty="0" smtClean="0">
                          <a:latin typeface="Times New Roman" panose="02020603050405020304" pitchFamily="18" charset="0"/>
                          <a:cs typeface="Times New Roman" panose="02020603050405020304" pitchFamily="18" charset="0"/>
                        </a:rPr>
                        <a:t>0</a:t>
                      </a:r>
                      <a:r>
                        <a:rPr lang="en-CA" dirty="0" smtClean="0">
                          <a:latin typeface="Times New Roman" panose="02020603050405020304" pitchFamily="18" charset="0"/>
                          <a:cs typeface="Times New Roman" panose="02020603050405020304" pitchFamily="18" charset="0"/>
                        </a:rPr>
                        <a:t>06626070040</a:t>
                      </a:r>
                      <a:endParaRPr lang="en-CA" dirty="0">
                        <a:latin typeface="Times New Roman" panose="02020603050405020304" pitchFamily="18" charset="0"/>
                        <a:cs typeface="Times New Roman" panose="02020603050405020304" pitchFamily="18" charset="0"/>
                      </a:endParaRPr>
                    </a:p>
                  </a:txBody>
                  <a:tcPr/>
                </a:tc>
                <a:tc>
                  <a:txBody>
                    <a:bodyPr/>
                    <a:lstStyle/>
                    <a:p>
                      <a:r>
                        <a:rPr lang="en-CA" dirty="0" smtClean="0">
                          <a:latin typeface="Times New Roman" panose="02020603050405020304" pitchFamily="18" charset="0"/>
                          <a:cs typeface="Times New Roman" panose="02020603050405020304" pitchFamily="18" charset="0"/>
                        </a:rPr>
                        <a:t>6.626070040</a:t>
                      </a:r>
                      <a:r>
                        <a:rPr lang="en-CA" baseline="0" dirty="0" smtClean="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a:t>
                      </a:r>
                      <a:r>
                        <a:rPr lang="en-CA" baseline="0" dirty="0" smtClean="0">
                          <a:latin typeface="Times New Roman" panose="02020603050405020304" pitchFamily="18" charset="0"/>
                          <a:cs typeface="Times New Roman" panose="02020603050405020304" pitchFamily="18" charset="0"/>
                        </a:rPr>
                        <a:t> 10</a:t>
                      </a:r>
                      <a:r>
                        <a:rPr lang="en-CA" baseline="30000" dirty="0" smtClean="0">
                          <a:latin typeface="Times New Roman" panose="02020603050405020304" pitchFamily="18" charset="0"/>
                          <a:cs typeface="Times New Roman" panose="02020603050405020304" pitchFamily="18" charset="0"/>
                        </a:rPr>
                        <a:t>–34</a:t>
                      </a:r>
                      <a:endParaRPr lang="en-CA" baseline="30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370840">
                <a:tc>
                  <a:txBody>
                    <a:bodyPr/>
                    <a:lstStyle/>
                    <a:p>
                      <a:r>
                        <a:rPr lang="en-CA" dirty="0" smtClean="0">
                          <a:latin typeface="Times New Roman" panose="02020603050405020304" pitchFamily="18" charset="0"/>
                          <a:cs typeface="Times New Roman" panose="02020603050405020304" pitchFamily="18" charset="0"/>
                        </a:rPr>
                        <a:t>0.00000000000000000016021766208</a:t>
                      </a:r>
                      <a:endParaRPr lang="en-CA" sz="18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latin typeface="Times New Roman" panose="02020603050405020304" pitchFamily="18" charset="0"/>
                          <a:cs typeface="Times New Roman" panose="02020603050405020304" pitchFamily="18" charset="0"/>
                        </a:rPr>
                        <a:t>1.6021766208</a:t>
                      </a:r>
                      <a:r>
                        <a:rPr lang="en-CA" baseline="0" dirty="0" smtClean="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a:t>
                      </a:r>
                      <a:r>
                        <a:rPr lang="en-CA" baseline="0" dirty="0" smtClean="0">
                          <a:latin typeface="Times New Roman" panose="02020603050405020304" pitchFamily="18" charset="0"/>
                          <a:cs typeface="Times New Roman" panose="02020603050405020304" pitchFamily="18" charset="0"/>
                        </a:rPr>
                        <a:t> 10</a:t>
                      </a:r>
                      <a:r>
                        <a:rPr lang="en-CA" baseline="30000" dirty="0" smtClean="0">
                          <a:latin typeface="Times New Roman" panose="02020603050405020304" pitchFamily="18" charset="0"/>
                          <a:cs typeface="Times New Roman" panose="02020603050405020304" pitchFamily="18" charset="0"/>
                        </a:rPr>
                        <a:t>–19</a:t>
                      </a:r>
                    </a:p>
                  </a:txBody>
                  <a:tcPr/>
                </a:tc>
                <a:extLst>
                  <a:ext uri="{0D108BD9-81ED-4DB2-BD59-A6C34878D82A}">
                    <a16:rowId xmlns:a16="http://schemas.microsoft.com/office/drawing/2014/main" val="10004"/>
                  </a:ext>
                </a:extLst>
              </a:tr>
              <a:tr h="370840">
                <a:tc>
                  <a:txBody>
                    <a:bodyPr/>
                    <a:lstStyle/>
                    <a:p>
                      <a:r>
                        <a:rPr lang="en-CA" sz="1800" dirty="0" smtClean="0">
                          <a:latin typeface="Times New Roman" panose="02020603050405020304" pitchFamily="18" charset="0"/>
                          <a:cs typeface="Times New Roman" panose="02020603050405020304" pitchFamily="18" charset="0"/>
                        </a:rPr>
                        <a:t>8.3144598</a:t>
                      </a:r>
                      <a:endParaRPr lang="en-CA" sz="18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800" dirty="0" smtClean="0">
                          <a:latin typeface="Times New Roman" panose="02020603050405020304" pitchFamily="18" charset="0"/>
                          <a:cs typeface="Times New Roman" panose="02020603050405020304" pitchFamily="18" charset="0"/>
                        </a:rPr>
                        <a:t>8.3144598</a:t>
                      </a:r>
                      <a:r>
                        <a:rPr lang="en-CA" baseline="0" dirty="0" smtClean="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a:t>
                      </a:r>
                      <a:r>
                        <a:rPr lang="en-CA" baseline="0" dirty="0" smtClean="0">
                          <a:latin typeface="Times New Roman" panose="02020603050405020304" pitchFamily="18" charset="0"/>
                          <a:cs typeface="Times New Roman" panose="02020603050405020304" pitchFamily="18" charset="0"/>
                        </a:rPr>
                        <a:t> 10</a:t>
                      </a:r>
                      <a:r>
                        <a:rPr lang="en-CA" baseline="30000" dirty="0" smtClean="0">
                          <a:latin typeface="Times New Roman" panose="02020603050405020304" pitchFamily="18" charset="0"/>
                          <a:cs typeface="Times New Roman" panose="02020603050405020304" pitchFamily="18" charset="0"/>
                        </a:rPr>
                        <a:t>0</a:t>
                      </a:r>
                      <a:endParaRPr lang="en-CA" sz="1800" dirty="0" smtClean="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5"/>
                  </a:ext>
                </a:extLst>
              </a:tr>
              <a:tr h="370840">
                <a:tc>
                  <a:txBody>
                    <a:bodyPr/>
                    <a:lstStyle/>
                    <a:p>
                      <a:r>
                        <a:rPr lang="en-CA" sz="1800" dirty="0" smtClean="0">
                          <a:latin typeface="Times New Roman" panose="02020603050405020304" pitchFamily="18" charset="0"/>
                          <a:cs typeface="Times New Roman" panose="02020603050405020304" pitchFamily="18" charset="0"/>
                        </a:rPr>
                        <a:t>3.14159265358979323</a:t>
                      </a:r>
                      <a:endParaRPr lang="en-CA" sz="18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800" dirty="0" smtClean="0">
                          <a:latin typeface="Times New Roman" panose="02020603050405020304" pitchFamily="18" charset="0"/>
                          <a:cs typeface="Times New Roman" panose="02020603050405020304" pitchFamily="18" charset="0"/>
                        </a:rPr>
                        <a:t>3.14159265358979323 </a:t>
                      </a:r>
                      <a:r>
                        <a:rPr lang="en-CA" dirty="0" smtClean="0">
                          <a:latin typeface="Times New Roman" panose="02020603050405020304" pitchFamily="18" charset="0"/>
                          <a:cs typeface="Times New Roman" panose="02020603050405020304" pitchFamily="18" charset="0"/>
                        </a:rPr>
                        <a:t>×</a:t>
                      </a:r>
                      <a:r>
                        <a:rPr lang="en-CA" baseline="0" dirty="0" smtClean="0">
                          <a:latin typeface="Times New Roman" panose="02020603050405020304" pitchFamily="18" charset="0"/>
                          <a:cs typeface="Times New Roman" panose="02020603050405020304" pitchFamily="18" charset="0"/>
                        </a:rPr>
                        <a:t> 10</a:t>
                      </a:r>
                      <a:r>
                        <a:rPr lang="en-CA" baseline="30000" dirty="0" smtClean="0">
                          <a:latin typeface="Times New Roman" panose="02020603050405020304" pitchFamily="18" charset="0"/>
                          <a:cs typeface="Times New Roman" panose="02020603050405020304" pitchFamily="18" charset="0"/>
                        </a:rPr>
                        <a:t>0</a:t>
                      </a:r>
                      <a:endParaRPr lang="en-CA" sz="1800" dirty="0" smtClean="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5" name="Rectangle 4"/>
          <p:cNvSpPr/>
          <p:nvPr/>
        </p:nvSpPr>
        <p:spPr>
          <a:xfrm>
            <a:off x="3059832" y="5157192"/>
            <a:ext cx="2444002" cy="523220"/>
          </a:xfrm>
          <a:prstGeom prst="rect">
            <a:avLst/>
          </a:prstGeom>
        </p:spPr>
        <p:txBody>
          <a:bodyPr wrap="none">
            <a:spAutoFit/>
          </a:bodyPr>
          <a:lstStyle/>
          <a:p>
            <a:r>
              <a:rPr lang="en-CA" sz="2800" dirty="0">
                <a:solidFill>
                  <a:srgbClr val="FF0000"/>
                </a:solidFill>
                <a:latin typeface="Times New Roman" panose="02020603050405020304" pitchFamily="18" charset="0"/>
                <a:cs typeface="Times New Roman" panose="02020603050405020304" pitchFamily="18" charset="0"/>
              </a:rPr>
              <a:t>6.67408</a:t>
            </a:r>
            <a:r>
              <a:rPr lang="en-CA" sz="2800" dirty="0">
                <a:latin typeface="Times New Roman" panose="02020603050405020304" pitchFamily="18" charset="0"/>
                <a:cs typeface="Times New Roman" panose="02020603050405020304" pitchFamily="18" charset="0"/>
              </a:rPr>
              <a:t> × </a:t>
            </a:r>
            <a:r>
              <a:rPr lang="en-CA" sz="2800" dirty="0">
                <a:solidFill>
                  <a:srgbClr val="7030A0"/>
                </a:solidFill>
                <a:latin typeface="Times New Roman" panose="02020603050405020304" pitchFamily="18" charset="0"/>
                <a:cs typeface="Times New Roman" panose="02020603050405020304" pitchFamily="18" charset="0"/>
              </a:rPr>
              <a:t>10</a:t>
            </a:r>
            <a:r>
              <a:rPr lang="en-CA" sz="2800" b="1" baseline="30000" dirty="0">
                <a:solidFill>
                  <a:srgbClr val="0070C0"/>
                </a:solidFill>
                <a:latin typeface="Times New Roman" panose="02020603050405020304" pitchFamily="18" charset="0"/>
                <a:cs typeface="Times New Roman" panose="02020603050405020304" pitchFamily="18" charset="0"/>
              </a:rPr>
              <a:t>–11</a:t>
            </a:r>
            <a:endParaRPr lang="en-CA" sz="2800" b="1" dirty="0">
              <a:solidFill>
                <a:srgbClr val="0070C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372989" y="5981218"/>
            <a:ext cx="1385316" cy="400110"/>
          </a:xfrm>
          <a:prstGeom prst="rect">
            <a:avLst/>
          </a:prstGeom>
          <a:noFill/>
        </p:spPr>
        <p:txBody>
          <a:bodyPr wrap="none" rtlCol="0">
            <a:spAutoFit/>
          </a:bodyPr>
          <a:lstStyle/>
          <a:p>
            <a:r>
              <a:rPr lang="en-CA" sz="2000" b="1" dirty="0" smtClean="0">
                <a:solidFill>
                  <a:srgbClr val="FF0000"/>
                </a:solidFill>
                <a:latin typeface="Georgia" panose="02040502050405020303" pitchFamily="18" charset="0"/>
              </a:rPr>
              <a:t>Mantissa</a:t>
            </a:r>
            <a:endParaRPr lang="en-CA" sz="2000" b="1" dirty="0">
              <a:solidFill>
                <a:srgbClr val="FF0000"/>
              </a:solidFill>
              <a:latin typeface="Georgia" panose="02040502050405020303" pitchFamily="18" charset="0"/>
            </a:endParaRPr>
          </a:p>
        </p:txBody>
      </p:sp>
      <p:sp>
        <p:nvSpPr>
          <p:cNvPr id="7" name="TextBox 6"/>
          <p:cNvSpPr txBox="1"/>
          <p:nvPr/>
        </p:nvSpPr>
        <p:spPr>
          <a:xfrm>
            <a:off x="6169192" y="5650674"/>
            <a:ext cx="1452642" cy="400110"/>
          </a:xfrm>
          <a:prstGeom prst="rect">
            <a:avLst/>
          </a:prstGeom>
          <a:noFill/>
        </p:spPr>
        <p:txBody>
          <a:bodyPr wrap="none" rtlCol="0">
            <a:spAutoFit/>
          </a:bodyPr>
          <a:lstStyle/>
          <a:p>
            <a:r>
              <a:rPr lang="en-CA" sz="2000" b="1" dirty="0" smtClean="0">
                <a:solidFill>
                  <a:srgbClr val="0070C0"/>
                </a:solidFill>
                <a:latin typeface="Georgia" panose="02040502050405020303" pitchFamily="18" charset="0"/>
              </a:rPr>
              <a:t>Exponent</a:t>
            </a:r>
            <a:endParaRPr lang="en-CA" sz="2000" b="1" dirty="0">
              <a:solidFill>
                <a:srgbClr val="0070C0"/>
              </a:solidFill>
              <a:latin typeface="Georgia" panose="02040502050405020303" pitchFamily="18" charset="0"/>
            </a:endParaRPr>
          </a:p>
        </p:txBody>
      </p:sp>
      <p:sp>
        <p:nvSpPr>
          <p:cNvPr id="8" name="TextBox 7"/>
          <p:cNvSpPr txBox="1"/>
          <p:nvPr/>
        </p:nvSpPr>
        <p:spPr>
          <a:xfrm>
            <a:off x="4281833" y="6147205"/>
            <a:ext cx="808235" cy="400110"/>
          </a:xfrm>
          <a:prstGeom prst="rect">
            <a:avLst/>
          </a:prstGeom>
          <a:noFill/>
        </p:spPr>
        <p:txBody>
          <a:bodyPr wrap="none" rtlCol="0">
            <a:spAutoFit/>
          </a:bodyPr>
          <a:lstStyle/>
          <a:p>
            <a:r>
              <a:rPr lang="en-CA" sz="2000" b="1" dirty="0" smtClean="0">
                <a:solidFill>
                  <a:srgbClr val="7030A0"/>
                </a:solidFill>
                <a:latin typeface="Georgia" panose="02040502050405020303" pitchFamily="18" charset="0"/>
              </a:rPr>
              <a:t>Base</a:t>
            </a:r>
            <a:endParaRPr lang="en-CA" sz="2000" b="1" dirty="0">
              <a:solidFill>
                <a:srgbClr val="7030A0"/>
              </a:solidFill>
              <a:latin typeface="Georgia" panose="02040502050405020303" pitchFamily="18" charset="0"/>
            </a:endParaRPr>
          </a:p>
        </p:txBody>
      </p:sp>
      <p:cxnSp>
        <p:nvCxnSpPr>
          <p:cNvPr id="10" name="Straight Arrow Connector 9"/>
          <p:cNvCxnSpPr/>
          <p:nvPr/>
        </p:nvCxnSpPr>
        <p:spPr>
          <a:xfrm flipV="1">
            <a:off x="3203848" y="5661248"/>
            <a:ext cx="216024" cy="391978"/>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743780" y="5646500"/>
            <a:ext cx="108012" cy="544378"/>
          </a:xfrm>
          <a:prstGeom prst="straightConnector1">
            <a:avLst/>
          </a:prstGeom>
          <a:ln w="28575">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5474338" y="5463046"/>
            <a:ext cx="779878" cy="290353"/>
          </a:xfrm>
          <a:prstGeom prst="straightConnector1">
            <a:avLst/>
          </a:prstGeom>
          <a:ln w="2857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18778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Scientific notation</a:t>
            </a:r>
            <a:endParaRPr lang="en-CA" dirty="0"/>
          </a:p>
        </p:txBody>
      </p:sp>
      <p:sp>
        <p:nvSpPr>
          <p:cNvPr id="3" name="Content Placeholder 2"/>
          <p:cNvSpPr>
            <a:spLocks noGrp="1"/>
          </p:cNvSpPr>
          <p:nvPr>
            <p:ph idx="1"/>
          </p:nvPr>
        </p:nvSpPr>
        <p:spPr/>
        <p:txBody>
          <a:bodyPr/>
          <a:lstStyle/>
          <a:p>
            <a:r>
              <a:rPr lang="en-CA" dirty="0" smtClean="0"/>
              <a:t>The number of decimal digits used is the precision:</a:t>
            </a:r>
          </a:p>
        </p:txBody>
      </p:sp>
      <p:graphicFrame>
        <p:nvGraphicFramePr>
          <p:cNvPr id="5" name="Table 4"/>
          <p:cNvGraphicFramePr>
            <a:graphicFrameLocks noGrp="1"/>
          </p:cNvGraphicFramePr>
          <p:nvPr>
            <p:extLst>
              <p:ext uri="{D42A27DB-BD31-4B8C-83A1-F6EECF244321}">
                <p14:modId xmlns:p14="http://schemas.microsoft.com/office/powerpoint/2010/main" val="3285744697"/>
              </p:ext>
            </p:extLst>
          </p:nvPr>
        </p:nvGraphicFramePr>
        <p:xfrm>
          <a:off x="2411760" y="2276872"/>
          <a:ext cx="4464496" cy="2590800"/>
        </p:xfrm>
        <a:graphic>
          <a:graphicData uri="http://schemas.openxmlformats.org/drawingml/2006/table">
            <a:tbl>
              <a:tblPr firstRow="1" bandRow="1">
                <a:tableStyleId>{2D5ABB26-0587-4C30-8999-92F81FD0307C}</a:tableStyleId>
              </a:tblPr>
              <a:tblGrid>
                <a:gridCol w="3096344">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tblGrid>
              <a:tr h="298832">
                <a:tc>
                  <a:txBody>
                    <a:bodyPr/>
                    <a:lstStyle/>
                    <a:p>
                      <a:pPr algn="ctr"/>
                      <a:r>
                        <a:rPr lang="en-CA" b="1" dirty="0" smtClean="0">
                          <a:latin typeface="Georgia" panose="02040502050405020303" pitchFamily="18" charset="0"/>
                        </a:rPr>
                        <a:t>Scientific</a:t>
                      </a:r>
                      <a:r>
                        <a:rPr lang="en-CA" b="1" baseline="0" dirty="0" smtClean="0">
                          <a:latin typeface="Georgia" panose="02040502050405020303" pitchFamily="18" charset="0"/>
                        </a:rPr>
                        <a:t> notation</a:t>
                      </a:r>
                      <a:endParaRPr lang="en-CA" b="1" dirty="0">
                        <a:latin typeface="Georgia" panose="02040502050405020303"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b="1" dirty="0" smtClean="0">
                          <a:latin typeface="Georgia" panose="02040502050405020303" pitchFamily="18" charset="0"/>
                        </a:rPr>
                        <a:t>Precision</a:t>
                      </a:r>
                      <a:endParaRPr lang="en-CA" b="1" dirty="0">
                        <a:latin typeface="Georgia" panose="02040502050405020303"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CA" dirty="0" smtClean="0">
                          <a:latin typeface="Times New Roman" panose="02020603050405020304" pitchFamily="18" charset="0"/>
                          <a:cs typeface="Times New Roman" panose="02020603050405020304" pitchFamily="18" charset="0"/>
                        </a:rPr>
                        <a:t>6.67408 × 10</a:t>
                      </a:r>
                      <a:r>
                        <a:rPr lang="en-CA" baseline="30000" dirty="0" smtClean="0">
                          <a:latin typeface="Times New Roman" panose="02020603050405020304" pitchFamily="18" charset="0"/>
                          <a:cs typeface="Times New Roman" panose="02020603050405020304" pitchFamily="18" charset="0"/>
                        </a:rPr>
                        <a:t>–11</a:t>
                      </a:r>
                      <a:endParaRPr lang="en-CA"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ctr"/>
                      <a:r>
                        <a:rPr lang="en-CA" dirty="0" smtClean="0">
                          <a:latin typeface="Times New Roman" panose="02020603050405020304" pitchFamily="18" charset="0"/>
                          <a:cs typeface="Times New Roman" panose="02020603050405020304" pitchFamily="18" charset="0"/>
                        </a:rPr>
                        <a:t>  6</a:t>
                      </a:r>
                      <a:endParaRPr lang="en-CA"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r>
                        <a:rPr lang="en-CA" dirty="0" smtClean="0">
                          <a:latin typeface="Times New Roman" panose="02020603050405020304" pitchFamily="18" charset="0"/>
                          <a:cs typeface="Times New Roman" panose="02020603050405020304" pitchFamily="18" charset="0"/>
                        </a:rPr>
                        <a:t>2.99792458 × 10</a:t>
                      </a:r>
                      <a:r>
                        <a:rPr lang="en-CA" baseline="30000" dirty="0" smtClean="0">
                          <a:latin typeface="Times New Roman" panose="02020603050405020304" pitchFamily="18" charset="0"/>
                          <a:cs typeface="Times New Roman" panose="02020603050405020304" pitchFamily="18" charset="0"/>
                        </a:rPr>
                        <a:t>8</a:t>
                      </a:r>
                      <a:endParaRPr lang="en-CA" dirty="0">
                        <a:latin typeface="Times New Roman" panose="02020603050405020304" pitchFamily="18" charset="0"/>
                        <a:cs typeface="Times New Roman" panose="02020603050405020304" pitchFamily="18" charset="0"/>
                      </a:endParaRPr>
                    </a:p>
                  </a:txBody>
                  <a:tcPr/>
                </a:tc>
                <a:tc>
                  <a:txBody>
                    <a:bodyPr/>
                    <a:lstStyle/>
                    <a:p>
                      <a:pPr algn="ctr"/>
                      <a:r>
                        <a:rPr lang="en-CA" dirty="0" smtClean="0">
                          <a:latin typeface="Times New Roman" panose="02020603050405020304" pitchFamily="18" charset="0"/>
                          <a:cs typeface="Times New Roman" panose="02020603050405020304" pitchFamily="18" charset="0"/>
                        </a:rPr>
                        <a:t>  9</a:t>
                      </a:r>
                      <a:endParaRPr lang="en-CA"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370840">
                <a:tc>
                  <a:txBody>
                    <a:bodyPr/>
                    <a:lstStyle/>
                    <a:p>
                      <a:r>
                        <a:rPr lang="en-CA" dirty="0" smtClean="0">
                          <a:latin typeface="Times New Roman" panose="02020603050405020304" pitchFamily="18" charset="0"/>
                          <a:cs typeface="Times New Roman" panose="02020603050405020304" pitchFamily="18" charset="0"/>
                        </a:rPr>
                        <a:t>6.626070040</a:t>
                      </a:r>
                      <a:r>
                        <a:rPr lang="en-CA" baseline="0" dirty="0" smtClean="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a:t>
                      </a:r>
                      <a:r>
                        <a:rPr lang="en-CA" baseline="0" dirty="0" smtClean="0">
                          <a:latin typeface="Times New Roman" panose="02020603050405020304" pitchFamily="18" charset="0"/>
                          <a:cs typeface="Times New Roman" panose="02020603050405020304" pitchFamily="18" charset="0"/>
                        </a:rPr>
                        <a:t> 10</a:t>
                      </a:r>
                      <a:r>
                        <a:rPr lang="en-CA" baseline="30000" dirty="0" smtClean="0">
                          <a:latin typeface="Times New Roman" panose="02020603050405020304" pitchFamily="18" charset="0"/>
                          <a:cs typeface="Times New Roman" panose="02020603050405020304" pitchFamily="18" charset="0"/>
                        </a:rPr>
                        <a:t>–34</a:t>
                      </a:r>
                      <a:endParaRPr lang="en-CA" baseline="3000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dirty="0" smtClean="0">
                          <a:latin typeface="Times New Roman" panose="02020603050405020304" pitchFamily="18" charset="0"/>
                          <a:cs typeface="Times New Roman" panose="02020603050405020304" pitchFamily="18" charset="0"/>
                        </a:rPr>
                        <a:t>10</a:t>
                      </a:r>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latin typeface="Times New Roman" panose="02020603050405020304" pitchFamily="18" charset="0"/>
                          <a:cs typeface="Times New Roman" panose="02020603050405020304" pitchFamily="18" charset="0"/>
                        </a:rPr>
                        <a:t>1.6021766208</a:t>
                      </a:r>
                      <a:r>
                        <a:rPr lang="en-CA" baseline="0" dirty="0" smtClean="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a:t>
                      </a:r>
                      <a:r>
                        <a:rPr lang="en-CA" baseline="0" dirty="0" smtClean="0">
                          <a:latin typeface="Times New Roman" panose="02020603050405020304" pitchFamily="18" charset="0"/>
                          <a:cs typeface="Times New Roman" panose="02020603050405020304" pitchFamily="18" charset="0"/>
                        </a:rPr>
                        <a:t> 10</a:t>
                      </a:r>
                      <a:r>
                        <a:rPr lang="en-CA" baseline="30000" dirty="0" smtClean="0">
                          <a:latin typeface="Times New Roman" panose="02020603050405020304" pitchFamily="18" charset="0"/>
                          <a:cs typeface="Times New Roman" panose="02020603050405020304" pitchFamily="18" charset="0"/>
                        </a:rPr>
                        <a:t>–19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dirty="0" smtClean="0">
                          <a:latin typeface="Times New Roman" panose="02020603050405020304" pitchFamily="18" charset="0"/>
                          <a:cs typeface="Times New Roman" panose="02020603050405020304" pitchFamily="18" charset="0"/>
                        </a:rPr>
                        <a:t>11</a:t>
                      </a:r>
                    </a:p>
                  </a:txBody>
                  <a:tcPr/>
                </a:tc>
                <a:extLst>
                  <a:ext uri="{0D108BD9-81ED-4DB2-BD59-A6C34878D82A}">
                    <a16:rowId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800" dirty="0" smtClean="0">
                          <a:latin typeface="Times New Roman" panose="02020603050405020304" pitchFamily="18" charset="0"/>
                          <a:cs typeface="Times New Roman" panose="02020603050405020304" pitchFamily="18" charset="0"/>
                        </a:rPr>
                        <a:t>8.3144598</a:t>
                      </a:r>
                      <a:r>
                        <a:rPr lang="en-CA" baseline="0" dirty="0" smtClean="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a:t>
                      </a:r>
                      <a:r>
                        <a:rPr lang="en-CA" baseline="0" dirty="0" smtClean="0">
                          <a:latin typeface="Times New Roman" panose="02020603050405020304" pitchFamily="18" charset="0"/>
                          <a:cs typeface="Times New Roman" panose="02020603050405020304" pitchFamily="18" charset="0"/>
                        </a:rPr>
                        <a:t> 10</a:t>
                      </a:r>
                      <a:r>
                        <a:rPr lang="en-CA" baseline="30000" dirty="0" smtClean="0">
                          <a:latin typeface="Times New Roman" panose="02020603050405020304" pitchFamily="18" charset="0"/>
                          <a:cs typeface="Times New Roman" panose="02020603050405020304" pitchFamily="18" charset="0"/>
                        </a:rPr>
                        <a:t>0</a:t>
                      </a:r>
                      <a:endParaRPr lang="en-CA" sz="1800" dirty="0" smtClean="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dirty="0" smtClean="0">
                          <a:latin typeface="Times New Roman" panose="02020603050405020304" pitchFamily="18" charset="0"/>
                          <a:cs typeface="Times New Roman" panose="02020603050405020304" pitchFamily="18" charset="0"/>
                        </a:rPr>
                        <a:t>  8</a:t>
                      </a:r>
                    </a:p>
                  </a:txBody>
                  <a:tcPr/>
                </a:tc>
                <a:extLst>
                  <a:ext uri="{0D108BD9-81ED-4DB2-BD59-A6C34878D82A}">
                    <a16:rowId xmlns:a16="http://schemas.microsoft.com/office/drawing/2014/main" val="1000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800" dirty="0" smtClean="0">
                          <a:latin typeface="Times New Roman" panose="02020603050405020304" pitchFamily="18" charset="0"/>
                          <a:cs typeface="Times New Roman" panose="02020603050405020304" pitchFamily="18" charset="0"/>
                        </a:rPr>
                        <a:t>3.14159265358979323 </a:t>
                      </a:r>
                      <a:r>
                        <a:rPr lang="en-CA" dirty="0" smtClean="0">
                          <a:latin typeface="Times New Roman" panose="02020603050405020304" pitchFamily="18" charset="0"/>
                          <a:cs typeface="Times New Roman" panose="02020603050405020304" pitchFamily="18" charset="0"/>
                        </a:rPr>
                        <a:t>×</a:t>
                      </a:r>
                      <a:r>
                        <a:rPr lang="en-CA" baseline="0" dirty="0" smtClean="0">
                          <a:latin typeface="Times New Roman" panose="02020603050405020304" pitchFamily="18" charset="0"/>
                          <a:cs typeface="Times New Roman" panose="02020603050405020304" pitchFamily="18" charset="0"/>
                        </a:rPr>
                        <a:t> 10</a:t>
                      </a:r>
                      <a:r>
                        <a:rPr lang="en-CA" baseline="30000" dirty="0" smtClean="0">
                          <a:latin typeface="Times New Roman" panose="02020603050405020304" pitchFamily="18" charset="0"/>
                          <a:cs typeface="Times New Roman" panose="02020603050405020304" pitchFamily="18" charset="0"/>
                        </a:rPr>
                        <a:t>0</a:t>
                      </a:r>
                      <a:endParaRPr lang="en-CA" sz="1800" dirty="0" smtClean="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dirty="0" smtClean="0">
                          <a:latin typeface="Times New Roman" panose="02020603050405020304" pitchFamily="18" charset="0"/>
                          <a:cs typeface="Times New Roman" panose="02020603050405020304" pitchFamily="18" charset="0"/>
                        </a:rPr>
                        <a:t>18</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9967139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Scientific notation</a:t>
            </a:r>
            <a:endParaRPr lang="en-CA" dirty="0"/>
          </a:p>
        </p:txBody>
      </p:sp>
      <p:sp>
        <p:nvSpPr>
          <p:cNvPr id="3" name="Content Placeholder 2"/>
          <p:cNvSpPr>
            <a:spLocks noGrp="1"/>
          </p:cNvSpPr>
          <p:nvPr>
            <p:ph idx="1"/>
          </p:nvPr>
        </p:nvSpPr>
        <p:spPr/>
        <p:txBody>
          <a:bodyPr/>
          <a:lstStyle/>
          <a:p>
            <a:r>
              <a:rPr lang="en-CA" dirty="0" smtClean="0"/>
              <a:t>Without going into detail, each data type has an approximate maximum precision it can store</a:t>
            </a:r>
          </a:p>
          <a:p>
            <a:pPr lvl="1"/>
            <a:endParaRPr lang="en-CA" dirty="0" smtClean="0"/>
          </a:p>
          <a:p>
            <a:pPr lvl="1"/>
            <a:endParaRPr lang="en-CA" dirty="0"/>
          </a:p>
          <a:p>
            <a:pPr lvl="1"/>
            <a:endParaRPr lang="en-CA" dirty="0" smtClean="0"/>
          </a:p>
          <a:p>
            <a:pPr lvl="1"/>
            <a:endParaRPr lang="en-CA" dirty="0"/>
          </a:p>
          <a:p>
            <a:pPr lvl="1"/>
            <a:endParaRPr lang="en-CA" dirty="0" smtClean="0"/>
          </a:p>
          <a:p>
            <a:pPr lvl="1"/>
            <a:endParaRPr lang="en-CA" dirty="0" smtClean="0"/>
          </a:p>
          <a:p>
            <a:r>
              <a:rPr lang="en-CA" dirty="0" smtClean="0"/>
              <a:t>There is generally only one situation where </a:t>
            </a:r>
            <a:r>
              <a:rPr lang="en-CA" dirty="0" smtClean="0">
                <a:latin typeface="Consolas" panose="020B0609020204030204" pitchFamily="49" charset="0"/>
                <a:cs typeface="Consolas" panose="020B0609020204030204" pitchFamily="49" charset="0"/>
              </a:rPr>
              <a:t>float</a:t>
            </a:r>
            <a:r>
              <a:rPr lang="en-CA" dirty="0" smtClean="0"/>
              <a:t> has acceptable precision for engineering applications:</a:t>
            </a:r>
          </a:p>
          <a:p>
            <a:pPr lvl="1"/>
            <a:r>
              <a:rPr lang="en-CA" b="1" dirty="0" smtClean="0"/>
              <a:t>Computer graphics</a:t>
            </a:r>
          </a:p>
        </p:txBody>
      </p:sp>
      <p:graphicFrame>
        <p:nvGraphicFramePr>
          <p:cNvPr id="5" name="Table 4"/>
          <p:cNvGraphicFramePr>
            <a:graphicFrameLocks noGrp="1"/>
          </p:cNvGraphicFramePr>
          <p:nvPr>
            <p:extLst>
              <p:ext uri="{D42A27DB-BD31-4B8C-83A1-F6EECF244321}">
                <p14:modId xmlns:p14="http://schemas.microsoft.com/office/powerpoint/2010/main" val="3730917354"/>
              </p:ext>
            </p:extLst>
          </p:nvPr>
        </p:nvGraphicFramePr>
        <p:xfrm>
          <a:off x="2267744" y="2492896"/>
          <a:ext cx="4536504" cy="1656080"/>
        </p:xfrm>
        <a:graphic>
          <a:graphicData uri="http://schemas.openxmlformats.org/drawingml/2006/table">
            <a:tbl>
              <a:tblPr firstRow="1" bandRow="1">
                <a:tableStyleId>{2D5ABB26-0587-4C30-8999-92F81FD0307C}</a:tableStyleId>
              </a:tblPr>
              <a:tblGrid>
                <a:gridCol w="1512168">
                  <a:extLst>
                    <a:ext uri="{9D8B030D-6E8A-4147-A177-3AD203B41FA5}">
                      <a16:colId xmlns:a16="http://schemas.microsoft.com/office/drawing/2014/main" val="20000"/>
                    </a:ext>
                  </a:extLst>
                </a:gridCol>
                <a:gridCol w="3024336">
                  <a:extLst>
                    <a:ext uri="{9D8B030D-6E8A-4147-A177-3AD203B41FA5}">
                      <a16:colId xmlns:a16="http://schemas.microsoft.com/office/drawing/2014/main" val="20001"/>
                    </a:ext>
                  </a:extLst>
                </a:gridCol>
              </a:tblGrid>
              <a:tr h="298832">
                <a:tc>
                  <a:txBody>
                    <a:bodyPr/>
                    <a:lstStyle/>
                    <a:p>
                      <a:pPr algn="ctr"/>
                      <a:r>
                        <a:rPr lang="en-CA" b="1" dirty="0" smtClean="0">
                          <a:latin typeface="Georgia" panose="02040502050405020303" pitchFamily="18" charset="0"/>
                        </a:rPr>
                        <a:t>Data type</a:t>
                      </a:r>
                      <a:endParaRPr lang="en-CA" b="1" dirty="0">
                        <a:latin typeface="Georgia" panose="02040502050405020303"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b="1" dirty="0" smtClean="0">
                          <a:latin typeface="Georgia" panose="02040502050405020303" pitchFamily="18" charset="0"/>
                        </a:rPr>
                        <a:t>Approximate</a:t>
                      </a:r>
                    </a:p>
                    <a:p>
                      <a:pPr marL="0" marR="0" indent="0" algn="ctr" defTabSz="914400" rtl="0" eaLnBrk="1" fontAlgn="auto" latinLnBrk="0" hangingPunct="1">
                        <a:lnSpc>
                          <a:spcPct val="100000"/>
                        </a:lnSpc>
                        <a:spcBef>
                          <a:spcPts val="0"/>
                        </a:spcBef>
                        <a:spcAft>
                          <a:spcPts val="0"/>
                        </a:spcAft>
                        <a:buClrTx/>
                        <a:buSzTx/>
                        <a:buFontTx/>
                        <a:buNone/>
                        <a:tabLst/>
                        <a:defRPr/>
                      </a:pPr>
                      <a:r>
                        <a:rPr lang="en-CA" b="1" dirty="0" smtClean="0">
                          <a:latin typeface="Georgia" panose="02040502050405020303" pitchFamily="18" charset="0"/>
                        </a:rPr>
                        <a:t>maximum precision</a:t>
                      </a:r>
                      <a:endParaRPr lang="en-CA" b="1" dirty="0" smtClean="0">
                        <a:solidFill>
                          <a:srgbClr val="C00000"/>
                        </a:solidFill>
                        <a:latin typeface="Georgia" panose="02040502050405020303" pitchFamily="18" charset="0"/>
                      </a:endParaRPr>
                    </a:p>
                    <a:p>
                      <a:pPr algn="ctr"/>
                      <a:r>
                        <a:rPr lang="en-CA" b="1" dirty="0" smtClean="0">
                          <a:latin typeface="Georgia" panose="02040502050405020303" pitchFamily="18" charset="0"/>
                        </a:rPr>
                        <a:t>(decimal digits)</a:t>
                      </a:r>
                      <a:endParaRPr lang="en-CA" b="1" dirty="0">
                        <a:latin typeface="Georgia" panose="02040502050405020303"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CA" dirty="0" smtClean="0">
                          <a:latin typeface="Consolas" panose="020B0609020204030204" pitchFamily="49" charset="0"/>
                          <a:cs typeface="Consolas" panose="020B0609020204030204" pitchFamily="49" charset="0"/>
                        </a:rPr>
                        <a:t>  float</a:t>
                      </a:r>
                      <a:endParaRPr lang="en-CA" dirty="0">
                        <a:latin typeface="Consolas" panose="020B0609020204030204" pitchFamily="49" charset="0"/>
                        <a:cs typeface="Consolas" panose="020B0609020204030204" pitchFamily="49" charset="0"/>
                      </a:endParaRPr>
                    </a:p>
                  </a:txBody>
                  <a:tcPr>
                    <a:lnT w="12700" cap="flat" cmpd="sng" algn="ctr">
                      <a:solidFill>
                        <a:schemeClr val="tx1"/>
                      </a:solidFill>
                      <a:prstDash val="solid"/>
                      <a:round/>
                      <a:headEnd type="none" w="med" len="med"/>
                      <a:tailEnd type="none" w="med" len="med"/>
                    </a:lnT>
                  </a:tcPr>
                </a:tc>
                <a:tc>
                  <a:txBody>
                    <a:bodyPr/>
                    <a:lstStyle/>
                    <a:p>
                      <a:pPr algn="ctr"/>
                      <a:r>
                        <a:rPr lang="en-CA" dirty="0" smtClean="0">
                          <a:latin typeface="Times New Roman" panose="02020603050405020304" pitchFamily="18" charset="0"/>
                          <a:cs typeface="Times New Roman" panose="02020603050405020304" pitchFamily="18" charset="0"/>
                        </a:rPr>
                        <a:t>  7</a:t>
                      </a:r>
                      <a:endParaRPr lang="en-CA"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800" dirty="0" smtClean="0">
                          <a:latin typeface="Consolas" panose="020B0609020204030204" pitchFamily="49" charset="0"/>
                          <a:cs typeface="Consolas" panose="020B0609020204030204" pitchFamily="49" charset="0"/>
                        </a:rPr>
                        <a:t>  double</a:t>
                      </a:r>
                    </a:p>
                  </a:txBody>
                  <a:tcP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dirty="0" smtClean="0">
                          <a:latin typeface="Times New Roman" panose="02020603050405020304" pitchFamily="18" charset="0"/>
                          <a:cs typeface="Times New Roman" panose="02020603050405020304" pitchFamily="18" charset="0"/>
                        </a:rPr>
                        <a:t>16</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2274442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Scientific notation</a:t>
            </a:r>
            <a:endParaRPr lang="en-CA" dirty="0"/>
          </a:p>
        </p:txBody>
      </p:sp>
      <p:sp>
        <p:nvSpPr>
          <p:cNvPr id="3" name="Content Placeholder 2"/>
          <p:cNvSpPr>
            <a:spLocks noGrp="1"/>
          </p:cNvSpPr>
          <p:nvPr>
            <p:ph idx="1"/>
          </p:nvPr>
        </p:nvSpPr>
        <p:spPr/>
        <p:txBody>
          <a:bodyPr/>
          <a:lstStyle/>
          <a:p>
            <a:r>
              <a:rPr lang="en-CA" dirty="0" smtClean="0"/>
              <a:t>How could you store a floating-point number?</a:t>
            </a:r>
          </a:p>
          <a:p>
            <a:pPr lvl="1"/>
            <a:r>
              <a:rPr lang="en-CA" dirty="0" smtClean="0"/>
              <a:t>Store the exponent and mantissa separately, and assume a decimal point comes after the first digit</a:t>
            </a:r>
          </a:p>
          <a:p>
            <a:pPr lvl="1"/>
            <a:endParaRPr lang="en-CA" dirty="0" smtClean="0"/>
          </a:p>
          <a:p>
            <a:pPr lvl="1"/>
            <a:endParaRPr lang="en-CA" dirty="0"/>
          </a:p>
          <a:p>
            <a:pPr lvl="1"/>
            <a:endParaRPr lang="en-CA" dirty="0" smtClean="0"/>
          </a:p>
          <a:p>
            <a:pPr lvl="1"/>
            <a:endParaRPr lang="en-CA" dirty="0"/>
          </a:p>
          <a:p>
            <a:pPr lvl="1"/>
            <a:endParaRPr lang="en-CA" dirty="0" smtClean="0"/>
          </a:p>
          <a:p>
            <a:pPr lvl="1"/>
            <a:endParaRPr lang="en-CA" dirty="0" smtClean="0"/>
          </a:p>
        </p:txBody>
      </p:sp>
      <p:graphicFrame>
        <p:nvGraphicFramePr>
          <p:cNvPr id="6" name="Table 5"/>
          <p:cNvGraphicFramePr>
            <a:graphicFrameLocks noGrp="1"/>
          </p:cNvGraphicFramePr>
          <p:nvPr>
            <p:extLst>
              <p:ext uri="{D42A27DB-BD31-4B8C-83A1-F6EECF244321}">
                <p14:modId xmlns:p14="http://schemas.microsoft.com/office/powerpoint/2010/main" val="755021758"/>
              </p:ext>
            </p:extLst>
          </p:nvPr>
        </p:nvGraphicFramePr>
        <p:xfrm>
          <a:off x="1043609" y="2780928"/>
          <a:ext cx="7632847" cy="2956560"/>
        </p:xfrm>
        <a:graphic>
          <a:graphicData uri="http://schemas.openxmlformats.org/drawingml/2006/table">
            <a:tbl>
              <a:tblPr firstRow="1" bandRow="1">
                <a:tableStyleId>{2D5ABB26-0587-4C30-8999-92F81FD0307C}</a:tableStyleId>
              </a:tblPr>
              <a:tblGrid>
                <a:gridCol w="2400267">
                  <a:extLst>
                    <a:ext uri="{9D8B030D-6E8A-4147-A177-3AD203B41FA5}">
                      <a16:colId xmlns:a16="http://schemas.microsoft.com/office/drawing/2014/main" val="20000"/>
                    </a:ext>
                  </a:extLst>
                </a:gridCol>
                <a:gridCol w="2040227">
                  <a:extLst>
                    <a:ext uri="{9D8B030D-6E8A-4147-A177-3AD203B41FA5}">
                      <a16:colId xmlns:a16="http://schemas.microsoft.com/office/drawing/2014/main" val="20001"/>
                    </a:ext>
                  </a:extLst>
                </a:gridCol>
                <a:gridCol w="3192353">
                  <a:extLst>
                    <a:ext uri="{9D8B030D-6E8A-4147-A177-3AD203B41FA5}">
                      <a16:colId xmlns:a16="http://schemas.microsoft.com/office/drawing/2014/main" val="20002"/>
                    </a:ext>
                  </a:extLst>
                </a:gridCol>
              </a:tblGrid>
              <a:tr h="298832">
                <a:tc rowSpan="2">
                  <a:txBody>
                    <a:bodyPr/>
                    <a:lstStyle/>
                    <a:p>
                      <a:pPr algn="ctr"/>
                      <a:r>
                        <a:rPr lang="en-CA" b="1" dirty="0" smtClean="0">
                          <a:latin typeface="Georgia" panose="02040502050405020303" pitchFamily="18" charset="0"/>
                        </a:rPr>
                        <a:t>Scientific</a:t>
                      </a:r>
                      <a:r>
                        <a:rPr lang="en-CA" b="1" baseline="0" dirty="0" smtClean="0">
                          <a:latin typeface="Georgia" panose="02040502050405020303" pitchFamily="18" charset="0"/>
                        </a:rPr>
                        <a:t> notation</a:t>
                      </a:r>
                      <a:endParaRPr lang="en-CA" b="1" dirty="0">
                        <a:latin typeface="Georgia" panose="02040502050405020303"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CA" b="1" dirty="0" smtClean="0">
                          <a:latin typeface="Georgia" panose="02040502050405020303" pitchFamily="18" charset="0"/>
                        </a:rPr>
                        <a:t>Representation</a:t>
                      </a:r>
                      <a:r>
                        <a:rPr lang="en-CA" b="1" baseline="30000" dirty="0" smtClean="0">
                          <a:solidFill>
                            <a:srgbClr val="C00000"/>
                          </a:solidFill>
                          <a:latin typeface="Georgia" panose="02040502050405020303" pitchFamily="18" charset="0"/>
                        </a:rPr>
                        <a:t>*</a:t>
                      </a:r>
                      <a:endParaRPr lang="en-CA" b="1" dirty="0">
                        <a:solidFill>
                          <a:srgbClr val="C00000"/>
                        </a:solidFill>
                        <a:latin typeface="Georgia" panose="02040502050405020303" pitchFamily="18" charset="0"/>
                      </a:endParaRP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a:endParaRPr lang="en-CA" b="1" dirty="0">
                        <a:latin typeface="Georgia" panose="02040502050405020303"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98832">
                <a:tc vMerge="1">
                  <a:txBody>
                    <a:bodyPr/>
                    <a:lstStyle/>
                    <a:p>
                      <a:pPr algn="ctr"/>
                      <a:endParaRPr lang="en-CA" b="1" dirty="0">
                        <a:latin typeface="Georgia" panose="02040502050405020303"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b="1" dirty="0" smtClean="0">
                          <a:latin typeface="Consolas" panose="020B0609020204030204" pitchFamily="49" charset="0"/>
                          <a:cs typeface="Consolas" panose="020B0609020204030204" pitchFamily="49" charset="0"/>
                        </a:rPr>
                        <a:t>float</a:t>
                      </a:r>
                      <a:endParaRPr lang="en-CA" b="1" dirty="0">
                        <a:latin typeface="Consolas" panose="020B0609020204030204" pitchFamily="49" charset="0"/>
                        <a:cs typeface="Consolas" panose="020B0609020204030204" pitchFamily="49" charset="0"/>
                      </a:endParaRP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b="1" dirty="0" smtClean="0">
                          <a:latin typeface="Consolas" panose="020B0609020204030204" pitchFamily="49" charset="0"/>
                          <a:cs typeface="Consolas" panose="020B0609020204030204" pitchFamily="49" charset="0"/>
                        </a:rPr>
                        <a:t>Double</a:t>
                      </a:r>
                      <a:endParaRPr lang="en-CA" b="1" dirty="0">
                        <a:latin typeface="Consolas" panose="020B0609020204030204" pitchFamily="49" charset="0"/>
                        <a:cs typeface="Consolas" panose="020B0609020204030204" pitchFamily="49" charset="0"/>
                      </a:endParaRP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n-CA" dirty="0" smtClean="0">
                          <a:latin typeface="Times New Roman" panose="02020603050405020304" pitchFamily="18" charset="0"/>
                          <a:cs typeface="Times New Roman" panose="02020603050405020304" pitchFamily="18" charset="0"/>
                        </a:rPr>
                        <a:t>6.67408 × 10</a:t>
                      </a:r>
                      <a:r>
                        <a:rPr lang="en-CA" baseline="30000" dirty="0" smtClean="0">
                          <a:latin typeface="Times New Roman" panose="02020603050405020304" pitchFamily="18" charset="0"/>
                          <a:cs typeface="Times New Roman" panose="02020603050405020304" pitchFamily="18" charset="0"/>
                        </a:rPr>
                        <a:t>–11</a:t>
                      </a:r>
                      <a:endParaRPr lang="en-CA"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ctr"/>
                      <a:r>
                        <a:rPr lang="en-CA" dirty="0" smtClean="0">
                          <a:latin typeface="Consolas" panose="020B0609020204030204" pitchFamily="49" charset="0"/>
                          <a:cs typeface="Consolas" panose="020B0609020204030204" pitchFamily="49" charset="0"/>
                        </a:rPr>
                        <a:t>+ -11 </a:t>
                      </a:r>
                      <a:r>
                        <a:rPr lang="en-CA" baseline="0" dirty="0" smtClean="0">
                          <a:latin typeface="Consolas" panose="020B0609020204030204" pitchFamily="49" charset="0"/>
                          <a:cs typeface="Consolas" panose="020B0609020204030204" pitchFamily="49" charset="0"/>
                        </a:rPr>
                        <a:t>6674080</a:t>
                      </a:r>
                      <a:endParaRPr lang="en-CA" dirty="0">
                        <a:latin typeface="Consolas" panose="020B0609020204030204" pitchFamily="49" charset="0"/>
                        <a:cs typeface="Consolas" panose="020B0609020204030204" pitchFamily="49" charset="0"/>
                      </a:endParaRPr>
                    </a:p>
                  </a:txBody>
                  <a:tcPr>
                    <a:lnT w="12700" cap="flat" cmpd="sng" algn="ctr">
                      <a:solidFill>
                        <a:schemeClr val="tx1"/>
                      </a:solidFill>
                      <a:prstDash val="solid"/>
                      <a:round/>
                      <a:headEnd type="none" w="med" len="med"/>
                      <a:tailEnd type="none" w="med" len="med"/>
                    </a:lnT>
                  </a:tcPr>
                </a:tc>
                <a:tc>
                  <a:txBody>
                    <a:bodyPr/>
                    <a:lstStyle/>
                    <a:p>
                      <a:pPr algn="ctr"/>
                      <a:r>
                        <a:rPr lang="en-CA" dirty="0" smtClean="0">
                          <a:latin typeface="Consolas" panose="020B0609020204030204" pitchFamily="49" charset="0"/>
                          <a:cs typeface="Consolas" panose="020B0609020204030204" pitchFamily="49" charset="0"/>
                        </a:rPr>
                        <a:t>+ -011 </a:t>
                      </a:r>
                      <a:r>
                        <a:rPr lang="en-CA" baseline="0" dirty="0" smtClean="0">
                          <a:latin typeface="Consolas" panose="020B0609020204030204" pitchFamily="49" charset="0"/>
                          <a:cs typeface="Consolas" panose="020B0609020204030204" pitchFamily="49" charset="0"/>
                        </a:rPr>
                        <a:t>6674080000000000</a:t>
                      </a:r>
                      <a:endParaRPr lang="en-CA" dirty="0">
                        <a:latin typeface="Consolas" panose="020B0609020204030204" pitchFamily="49" charset="0"/>
                        <a:cs typeface="Consolas" panose="020B0609020204030204" pitchFamily="49"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370840">
                <a:tc>
                  <a:txBody>
                    <a:bodyPr/>
                    <a:lstStyle/>
                    <a:p>
                      <a:r>
                        <a:rPr lang="en-CA" dirty="0" smtClean="0">
                          <a:latin typeface="Times New Roman" panose="02020603050405020304" pitchFamily="18" charset="0"/>
                          <a:cs typeface="Times New Roman" panose="02020603050405020304" pitchFamily="18" charset="0"/>
                        </a:rPr>
                        <a:t>2.99792458 × 10</a:t>
                      </a:r>
                      <a:r>
                        <a:rPr lang="en-CA" baseline="30000" dirty="0" smtClean="0">
                          <a:latin typeface="Times New Roman" panose="02020603050405020304" pitchFamily="18" charset="0"/>
                          <a:cs typeface="Times New Roman" panose="02020603050405020304" pitchFamily="18" charset="0"/>
                        </a:rPr>
                        <a:t>8</a:t>
                      </a:r>
                      <a:endParaRPr lang="en-CA" dirty="0">
                        <a:latin typeface="Times New Roman" panose="02020603050405020304" pitchFamily="18" charset="0"/>
                        <a:cs typeface="Times New Roman" panose="02020603050405020304" pitchFamily="18" charset="0"/>
                      </a:endParaRPr>
                    </a:p>
                  </a:txBody>
                  <a:tcPr/>
                </a:tc>
                <a:tc>
                  <a:txBody>
                    <a:bodyPr/>
                    <a:lstStyle/>
                    <a:p>
                      <a:pPr algn="ctr"/>
                      <a:r>
                        <a:rPr lang="en-CA" dirty="0" smtClean="0">
                          <a:latin typeface="Consolas" panose="020B0609020204030204" pitchFamily="49" charset="0"/>
                          <a:cs typeface="Consolas" panose="020B0609020204030204" pitchFamily="49" charset="0"/>
                        </a:rPr>
                        <a:t>+  08 2997925</a:t>
                      </a:r>
                      <a:endParaRPr lang="en-CA" dirty="0">
                        <a:latin typeface="Consolas" panose="020B0609020204030204" pitchFamily="49" charset="0"/>
                        <a:cs typeface="Consolas" panose="020B0609020204030204" pitchFamily="49" charset="0"/>
                      </a:endParaRPr>
                    </a:p>
                  </a:txBody>
                  <a:tcPr/>
                </a:tc>
                <a:tc>
                  <a:txBody>
                    <a:bodyPr/>
                    <a:lstStyle/>
                    <a:p>
                      <a:pPr algn="ctr"/>
                      <a:r>
                        <a:rPr lang="en-CA" dirty="0" smtClean="0">
                          <a:latin typeface="Consolas" panose="020B0609020204030204" pitchFamily="49" charset="0"/>
                          <a:cs typeface="Consolas" panose="020B0609020204030204" pitchFamily="49" charset="0"/>
                        </a:rPr>
                        <a:t>+ +008 2997924580000000</a:t>
                      </a:r>
                      <a:endParaRPr lang="en-CA" dirty="0">
                        <a:latin typeface="Consolas" panose="020B0609020204030204" pitchFamily="49" charset="0"/>
                        <a:cs typeface="Consolas" panose="020B0609020204030204" pitchFamily="49" charset="0"/>
                      </a:endParaRPr>
                    </a:p>
                  </a:txBody>
                  <a:tcPr/>
                </a:tc>
                <a:extLst>
                  <a:ext uri="{0D108BD9-81ED-4DB2-BD59-A6C34878D82A}">
                    <a16:rowId xmlns:a16="http://schemas.microsoft.com/office/drawing/2014/main" val="10003"/>
                  </a:ext>
                </a:extLst>
              </a:tr>
              <a:tr h="370840">
                <a:tc>
                  <a:txBody>
                    <a:bodyPr/>
                    <a:lstStyle/>
                    <a:p>
                      <a:r>
                        <a:rPr lang="en-CA" dirty="0" smtClean="0">
                          <a:latin typeface="Times New Roman" panose="02020603050405020304" pitchFamily="18" charset="0"/>
                          <a:cs typeface="Times New Roman" panose="02020603050405020304" pitchFamily="18" charset="0"/>
                        </a:rPr>
                        <a:t>6.626070040</a:t>
                      </a:r>
                      <a:r>
                        <a:rPr lang="en-CA" baseline="0" dirty="0" smtClean="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a:t>
                      </a:r>
                      <a:r>
                        <a:rPr lang="en-CA" baseline="0" dirty="0" smtClean="0">
                          <a:latin typeface="Times New Roman" panose="02020603050405020304" pitchFamily="18" charset="0"/>
                          <a:cs typeface="Times New Roman" panose="02020603050405020304" pitchFamily="18" charset="0"/>
                        </a:rPr>
                        <a:t> 10</a:t>
                      </a:r>
                      <a:r>
                        <a:rPr lang="en-CA" baseline="30000" dirty="0" smtClean="0">
                          <a:latin typeface="Times New Roman" panose="02020603050405020304" pitchFamily="18" charset="0"/>
                          <a:cs typeface="Times New Roman" panose="02020603050405020304" pitchFamily="18" charset="0"/>
                        </a:rPr>
                        <a:t>–34</a:t>
                      </a:r>
                      <a:endParaRPr lang="en-CA" baseline="3000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dirty="0" smtClean="0">
                          <a:latin typeface="Consolas" panose="020B0609020204030204" pitchFamily="49" charset="0"/>
                          <a:cs typeface="Consolas" panose="020B0609020204030204" pitchFamily="49" charset="0"/>
                        </a:rPr>
                        <a:t>+ -34 6626070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dirty="0" smtClean="0">
                          <a:latin typeface="Consolas" panose="020B0609020204030204" pitchFamily="49" charset="0"/>
                          <a:cs typeface="Consolas" panose="020B0609020204030204" pitchFamily="49" charset="0"/>
                        </a:rPr>
                        <a:t>+ -034 6626070040000000</a:t>
                      </a:r>
                    </a:p>
                  </a:txBody>
                  <a:tcPr/>
                </a:tc>
                <a:extLst>
                  <a:ext uri="{0D108BD9-81ED-4DB2-BD59-A6C34878D82A}">
                    <a16:rowId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latin typeface="Times New Roman" panose="02020603050405020304" pitchFamily="18" charset="0"/>
                          <a:cs typeface="Times New Roman" panose="02020603050405020304" pitchFamily="18" charset="0"/>
                        </a:rPr>
                        <a:t>1.6021766208</a:t>
                      </a:r>
                      <a:r>
                        <a:rPr lang="en-CA" baseline="0" dirty="0" smtClean="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a:t>
                      </a:r>
                      <a:r>
                        <a:rPr lang="en-CA" baseline="0" dirty="0" smtClean="0">
                          <a:latin typeface="Times New Roman" panose="02020603050405020304" pitchFamily="18" charset="0"/>
                          <a:cs typeface="Times New Roman" panose="02020603050405020304" pitchFamily="18" charset="0"/>
                        </a:rPr>
                        <a:t> 10</a:t>
                      </a:r>
                      <a:r>
                        <a:rPr lang="en-CA" baseline="30000" dirty="0" smtClean="0">
                          <a:latin typeface="Times New Roman" panose="02020603050405020304" pitchFamily="18" charset="0"/>
                          <a:cs typeface="Times New Roman" panose="02020603050405020304" pitchFamily="18" charset="0"/>
                        </a:rPr>
                        <a:t>–19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dirty="0" smtClean="0">
                          <a:latin typeface="Consolas" panose="020B0609020204030204" pitchFamily="49" charset="0"/>
                          <a:cs typeface="Consolas" panose="020B0609020204030204" pitchFamily="49" charset="0"/>
                        </a:rPr>
                        <a:t>+ -19 1602177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dirty="0" smtClean="0">
                          <a:latin typeface="Consolas" panose="020B0609020204030204" pitchFamily="49" charset="0"/>
                          <a:cs typeface="Consolas" panose="020B0609020204030204" pitchFamily="49" charset="0"/>
                        </a:rPr>
                        <a:t>+ -019 1602176620800000</a:t>
                      </a:r>
                    </a:p>
                  </a:txBody>
                  <a:tcPr/>
                </a:tc>
                <a:extLst>
                  <a:ext uri="{0D108BD9-81ED-4DB2-BD59-A6C34878D82A}">
                    <a16:rowId xmlns:a16="http://schemas.microsoft.com/office/drawing/2014/main" val="1000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800" dirty="0" smtClean="0">
                          <a:latin typeface="Times New Roman" panose="02020603050405020304" pitchFamily="18" charset="0"/>
                          <a:cs typeface="Times New Roman" panose="02020603050405020304" pitchFamily="18" charset="0"/>
                        </a:rPr>
                        <a:t>8.3144598</a:t>
                      </a:r>
                      <a:r>
                        <a:rPr lang="en-CA" baseline="0" dirty="0" smtClean="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a:t>
                      </a:r>
                      <a:r>
                        <a:rPr lang="en-CA" baseline="0" dirty="0" smtClean="0">
                          <a:latin typeface="Times New Roman" panose="02020603050405020304" pitchFamily="18" charset="0"/>
                          <a:cs typeface="Times New Roman" panose="02020603050405020304" pitchFamily="18" charset="0"/>
                        </a:rPr>
                        <a:t> 10</a:t>
                      </a:r>
                      <a:r>
                        <a:rPr lang="en-CA" baseline="30000" dirty="0" smtClean="0">
                          <a:latin typeface="Times New Roman" panose="02020603050405020304" pitchFamily="18" charset="0"/>
                          <a:cs typeface="Times New Roman" panose="02020603050405020304" pitchFamily="18" charset="0"/>
                        </a:rPr>
                        <a:t>0</a:t>
                      </a:r>
                      <a:endParaRPr lang="en-CA" sz="1800" dirty="0" smtClean="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dirty="0" smtClean="0">
                          <a:latin typeface="Consolas" panose="020B0609020204030204" pitchFamily="49" charset="0"/>
                          <a:cs typeface="Consolas" panose="020B0609020204030204" pitchFamily="49" charset="0"/>
                        </a:rPr>
                        <a:t>+  00 8314460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dirty="0" smtClean="0">
                          <a:latin typeface="Consolas" panose="020B0609020204030204" pitchFamily="49" charset="0"/>
                          <a:cs typeface="Consolas" panose="020B0609020204030204" pitchFamily="49" charset="0"/>
                        </a:rPr>
                        <a:t>+  000 8314469800000000</a:t>
                      </a:r>
                    </a:p>
                  </a:txBody>
                  <a:tcPr/>
                </a:tc>
                <a:extLst>
                  <a:ext uri="{0D108BD9-81ED-4DB2-BD59-A6C34878D82A}">
                    <a16:rowId xmlns:a16="http://schemas.microsoft.com/office/drawing/2014/main" val="1000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800" dirty="0" smtClean="0">
                          <a:latin typeface="Times New Roman" panose="02020603050405020304" pitchFamily="18" charset="0"/>
                          <a:cs typeface="Times New Roman" panose="02020603050405020304" pitchFamily="18" charset="0"/>
                        </a:rPr>
                        <a:t>3.14159265358979323</a:t>
                      </a:r>
                    </a:p>
                  </a:txBody>
                  <a:tcP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dirty="0" smtClean="0">
                          <a:latin typeface="Consolas" panose="020B0609020204030204" pitchFamily="49" charset="0"/>
                          <a:cs typeface="Consolas" panose="020B0609020204030204" pitchFamily="49" charset="0"/>
                        </a:rPr>
                        <a:t>+  00 3141593</a:t>
                      </a:r>
                    </a:p>
                  </a:txBody>
                  <a:tcP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dirty="0" smtClean="0">
                          <a:latin typeface="Consolas" panose="020B0609020204030204" pitchFamily="49" charset="0"/>
                          <a:cs typeface="Consolas" panose="020B0609020204030204" pitchFamily="49" charset="0"/>
                        </a:rPr>
                        <a:t>+  000 3141592653589793</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4" name="TextBox 3"/>
          <p:cNvSpPr txBox="1"/>
          <p:nvPr/>
        </p:nvSpPr>
        <p:spPr>
          <a:xfrm>
            <a:off x="827584" y="5858836"/>
            <a:ext cx="5998758" cy="923330"/>
          </a:xfrm>
          <a:prstGeom prst="rect">
            <a:avLst/>
          </a:prstGeom>
          <a:noFill/>
        </p:spPr>
        <p:txBody>
          <a:bodyPr wrap="none" rtlCol="0">
            <a:spAutoFit/>
          </a:bodyPr>
          <a:lstStyle/>
          <a:p>
            <a:pPr marL="342900" indent="-342900">
              <a:buFont typeface="Arial" panose="020B0604020202020204" pitchFamily="34" charset="0"/>
              <a:buChar char="•"/>
            </a:pPr>
            <a:r>
              <a:rPr lang="en-CA" dirty="0" smtClean="0">
                <a:solidFill>
                  <a:srgbClr val="C00000"/>
                </a:solidFill>
                <a:latin typeface="Georgia" panose="02040502050405020303" pitchFamily="18" charset="0"/>
              </a:rPr>
              <a:t>In reality, these are stored in binary</a:t>
            </a:r>
          </a:p>
          <a:p>
            <a:r>
              <a:rPr lang="en-US" dirty="0" smtClean="0">
                <a:solidFill>
                  <a:srgbClr val="C00000"/>
                </a:solidFill>
                <a:latin typeface="Georgia" panose="02040502050405020303" pitchFamily="18" charset="0"/>
              </a:rPr>
              <a:t>     – do not memorize this format</a:t>
            </a:r>
          </a:p>
          <a:p>
            <a:r>
              <a:rPr lang="en-US" dirty="0">
                <a:solidFill>
                  <a:srgbClr val="C00000"/>
                </a:solidFill>
                <a:latin typeface="Georgia" panose="02040502050405020303" pitchFamily="18" charset="0"/>
              </a:rPr>
              <a:t> </a:t>
            </a:r>
            <a:r>
              <a:rPr lang="en-US" dirty="0" smtClean="0">
                <a:solidFill>
                  <a:srgbClr val="C00000"/>
                </a:solidFill>
                <a:latin typeface="Georgia" panose="02040502050405020303" pitchFamily="18" charset="0"/>
              </a:rPr>
              <a:t>    – remember they are stored using scientific notation…</a:t>
            </a:r>
            <a:endParaRPr lang="en-CA" sz="1600" baseline="30000" dirty="0">
              <a:solidFill>
                <a:srgbClr val="C00000"/>
              </a:solidFill>
              <a:latin typeface="Georgia" panose="02040502050405020303" pitchFamily="18" charset="0"/>
            </a:endParaRPr>
          </a:p>
        </p:txBody>
      </p:sp>
    </p:spTree>
    <p:extLst>
      <p:ext uri="{BB962C8B-B14F-4D97-AF65-F5344CB8AC3E}">
        <p14:creationId xmlns:p14="http://schemas.microsoft.com/office/powerpoint/2010/main" val="15063315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Scientific notation</a:t>
            </a:r>
            <a:endParaRPr lang="en-CA" dirty="0"/>
          </a:p>
        </p:txBody>
      </p:sp>
      <p:sp>
        <p:nvSpPr>
          <p:cNvPr id="3" name="Content Placeholder 2"/>
          <p:cNvSpPr>
            <a:spLocks noGrp="1"/>
          </p:cNvSpPr>
          <p:nvPr>
            <p:ph idx="1"/>
          </p:nvPr>
        </p:nvSpPr>
        <p:spPr/>
        <p:txBody>
          <a:bodyPr/>
          <a:lstStyle/>
          <a:p>
            <a:r>
              <a:rPr lang="en-CA" dirty="0" smtClean="0"/>
              <a:t>This fixed precision leads to some weaknesses </a:t>
            </a:r>
          </a:p>
          <a:p>
            <a:pPr lvl="1"/>
            <a:r>
              <a:rPr lang="en-CA" dirty="0" smtClean="0"/>
              <a:t>If the exponent is too large, the number cannot be stored</a:t>
            </a:r>
          </a:p>
          <a:p>
            <a:pPr lvl="1"/>
            <a:endParaRPr lang="en-CA" dirty="0"/>
          </a:p>
          <a:p>
            <a:pPr lvl="1"/>
            <a:endParaRPr lang="en-CA" dirty="0" smtClean="0"/>
          </a:p>
          <a:p>
            <a:pPr lvl="1"/>
            <a:endParaRPr lang="en-CA" dirty="0"/>
          </a:p>
          <a:p>
            <a:pPr lvl="1"/>
            <a:endParaRPr lang="en-CA" dirty="0" smtClean="0"/>
          </a:p>
          <a:p>
            <a:pPr lvl="1"/>
            <a:endParaRPr lang="en-CA" dirty="0"/>
          </a:p>
          <a:p>
            <a:pPr lvl="1"/>
            <a:r>
              <a:rPr lang="en-CA" dirty="0" smtClean="0"/>
              <a:t>There are special values for </a:t>
            </a:r>
            <a:r>
              <a:rPr lang="en-CA" dirty="0" smtClean="0">
                <a:latin typeface="Times New Roman" panose="02020603050405020304" pitchFamily="18" charset="0"/>
                <a:cs typeface="Times New Roman" panose="02020603050405020304" pitchFamily="18" charset="0"/>
              </a:rPr>
              <a:t>±∞</a:t>
            </a:r>
            <a:r>
              <a:rPr lang="en-CA" dirty="0" smtClean="0"/>
              <a:t> for numbers too large to represent</a:t>
            </a:r>
          </a:p>
          <a:p>
            <a:pPr lvl="1"/>
            <a:r>
              <a:rPr lang="en-CA" dirty="0" smtClean="0"/>
              <a:t>There are other values for </a:t>
            </a:r>
            <a:r>
              <a:rPr lang="en-CA" cap="small" dirty="0" smtClean="0"/>
              <a:t>nan</a:t>
            </a:r>
            <a:r>
              <a:rPr lang="en-CA" dirty="0" smtClean="0"/>
              <a:t> (not-a-number) to represent calculations such as </a:t>
            </a:r>
            <a:r>
              <a:rPr lang="en-CA" sz="2000" dirty="0" smtClean="0">
                <a:latin typeface="Times New Roman" panose="02020603050405020304" pitchFamily="18" charset="0"/>
                <a:cs typeface="Times New Roman" panose="02020603050405020304" pitchFamily="18" charset="0"/>
              </a:rPr>
              <a:t>0.0/0.0</a:t>
            </a:r>
            <a:r>
              <a:rPr lang="en-CA" dirty="0" smtClean="0">
                <a:cs typeface="Times New Roman" panose="02020603050405020304" pitchFamily="18" charset="0"/>
              </a:rPr>
              <a:t> and </a:t>
            </a:r>
            <a:r>
              <a:rPr lang="en-CA" sz="2000" dirty="0" smtClean="0">
                <a:latin typeface="Times New Roman" panose="02020603050405020304" pitchFamily="18" charset="0"/>
                <a:cs typeface="Times New Roman" panose="02020603050405020304" pitchFamily="18" charset="0"/>
              </a:rPr>
              <a:t>∞ – </a:t>
            </a:r>
            <a:r>
              <a:rPr lang="en-CA" sz="2000" dirty="0">
                <a:latin typeface="Times New Roman" panose="02020603050405020304" pitchFamily="18" charset="0"/>
                <a:cs typeface="Times New Roman" panose="02020603050405020304" pitchFamily="18" charset="0"/>
              </a:rPr>
              <a:t>∞</a:t>
            </a:r>
            <a:endParaRPr lang="en-CA" dirty="0">
              <a:cs typeface="Times New Roman" panose="02020603050405020304" pitchFamily="18" charset="0"/>
            </a:endParaRPr>
          </a:p>
          <a:p>
            <a:pPr lvl="1"/>
            <a:r>
              <a:rPr lang="en-CA" dirty="0" smtClean="0"/>
              <a:t>Numbers too small are represented by </a:t>
            </a:r>
            <a:r>
              <a:rPr lang="en-CA" dirty="0" smtClean="0">
                <a:latin typeface="Times New Roman" panose="02020603050405020304" pitchFamily="18" charset="0"/>
                <a:cs typeface="Times New Roman" panose="02020603050405020304" pitchFamily="18" charset="0"/>
              </a:rPr>
              <a:t>0.0</a:t>
            </a:r>
          </a:p>
          <a:p>
            <a:pPr lvl="1"/>
            <a:endParaRPr lang="en-CA" dirty="0" smtClean="0"/>
          </a:p>
          <a:p>
            <a:pPr lvl="1"/>
            <a:endParaRPr lang="en-CA" dirty="0"/>
          </a:p>
          <a:p>
            <a:pPr lvl="1"/>
            <a:endParaRPr lang="en-CA" dirty="0" smtClean="0"/>
          </a:p>
          <a:p>
            <a:pPr lvl="1"/>
            <a:endParaRPr lang="en-CA" dirty="0"/>
          </a:p>
          <a:p>
            <a:pPr lvl="1"/>
            <a:endParaRPr lang="en-CA" dirty="0" smtClean="0"/>
          </a:p>
          <a:p>
            <a:pPr lvl="1"/>
            <a:endParaRPr lang="en-CA" dirty="0" smtClean="0"/>
          </a:p>
        </p:txBody>
      </p:sp>
      <p:graphicFrame>
        <p:nvGraphicFramePr>
          <p:cNvPr id="7" name="Table 6"/>
          <p:cNvGraphicFramePr>
            <a:graphicFrameLocks noGrp="1"/>
          </p:cNvGraphicFramePr>
          <p:nvPr>
            <p:extLst>
              <p:ext uri="{D42A27DB-BD31-4B8C-83A1-F6EECF244321}">
                <p14:modId xmlns:p14="http://schemas.microsoft.com/office/powerpoint/2010/main" val="142888246"/>
              </p:ext>
            </p:extLst>
          </p:nvPr>
        </p:nvGraphicFramePr>
        <p:xfrm>
          <a:off x="1835696" y="2564904"/>
          <a:ext cx="5904656" cy="1158240"/>
        </p:xfrm>
        <a:graphic>
          <a:graphicData uri="http://schemas.openxmlformats.org/drawingml/2006/table">
            <a:tbl>
              <a:tblPr firstRow="1" bandRow="1">
                <a:tableStyleId>{2D5ABB26-0587-4C30-8999-92F81FD0307C}</a:tableStyleId>
              </a:tblPr>
              <a:tblGrid>
                <a:gridCol w="1296144">
                  <a:extLst>
                    <a:ext uri="{9D8B030D-6E8A-4147-A177-3AD203B41FA5}">
                      <a16:colId xmlns:a16="http://schemas.microsoft.com/office/drawing/2014/main" val="20000"/>
                    </a:ext>
                  </a:extLst>
                </a:gridCol>
                <a:gridCol w="2304256">
                  <a:extLst>
                    <a:ext uri="{9D8B030D-6E8A-4147-A177-3AD203B41FA5}">
                      <a16:colId xmlns:a16="http://schemas.microsoft.com/office/drawing/2014/main" val="20001"/>
                    </a:ext>
                  </a:extLst>
                </a:gridCol>
                <a:gridCol w="2304256">
                  <a:extLst>
                    <a:ext uri="{9D8B030D-6E8A-4147-A177-3AD203B41FA5}">
                      <a16:colId xmlns:a16="http://schemas.microsoft.com/office/drawing/2014/main" val="20002"/>
                    </a:ext>
                  </a:extLst>
                </a:gridCol>
              </a:tblGrid>
              <a:tr h="149735">
                <a:tc>
                  <a:txBody>
                    <a:bodyPr/>
                    <a:lstStyle/>
                    <a:p>
                      <a:pPr algn="ctr"/>
                      <a:r>
                        <a:rPr lang="en-CA" b="1" dirty="0" smtClean="0">
                          <a:latin typeface="Georgia" panose="02040502050405020303" pitchFamily="18" charset="0"/>
                        </a:rPr>
                        <a:t>Data type</a:t>
                      </a:r>
                      <a:endParaRPr lang="en-CA" b="1" dirty="0">
                        <a:latin typeface="Georgia" panose="02040502050405020303"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b="1" dirty="0" smtClean="0">
                          <a:latin typeface="Georgia" panose="02040502050405020303" pitchFamily="18" charset="0"/>
                        </a:rPr>
                        <a:t>Minimum</a:t>
                      </a:r>
                      <a:endParaRPr lang="en-CA" b="1" dirty="0">
                        <a:latin typeface="Georgia" panose="02040502050405020303"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b="1" dirty="0" smtClean="0">
                          <a:latin typeface="Georgia" panose="02040502050405020303" pitchFamily="18" charset="0"/>
                        </a:rPr>
                        <a:t>Maximum</a:t>
                      </a:r>
                      <a:endParaRPr lang="en-CA" b="1" dirty="0">
                        <a:latin typeface="Georgia" panose="02040502050405020303"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38296">
                <a:tc>
                  <a:txBody>
                    <a:bodyPr/>
                    <a:lstStyle/>
                    <a:p>
                      <a:r>
                        <a:rPr lang="en-CA" dirty="0" smtClean="0">
                          <a:latin typeface="Consolas" panose="020B0609020204030204" pitchFamily="49" charset="0"/>
                          <a:cs typeface="Consolas" panose="020B0609020204030204" pitchFamily="49" charset="0"/>
                        </a:rPr>
                        <a:t>  float</a:t>
                      </a:r>
                      <a:endParaRPr lang="en-CA" dirty="0">
                        <a:latin typeface="Consolas" panose="020B0609020204030204" pitchFamily="49" charset="0"/>
                        <a:cs typeface="Consolas" panose="020B0609020204030204" pitchFamily="49" charset="0"/>
                      </a:endParaRPr>
                    </a:p>
                  </a:txBody>
                  <a:tcP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800" dirty="0" smtClean="0">
                          <a:latin typeface="Times New Roman" panose="02020603050405020304" pitchFamily="18" charset="0"/>
                          <a:cs typeface="Times New Roman" panose="02020603050405020304" pitchFamily="18" charset="0"/>
                        </a:rPr>
                        <a:t>± 1.401 × 10</a:t>
                      </a:r>
                      <a:r>
                        <a:rPr lang="en-CA" sz="1800" baseline="30000" dirty="0" smtClean="0">
                          <a:latin typeface="Times New Roman" panose="02020603050405020304" pitchFamily="18" charset="0"/>
                          <a:cs typeface="Times New Roman" panose="02020603050405020304" pitchFamily="18" charset="0"/>
                        </a:rPr>
                        <a:t>–45</a:t>
                      </a:r>
                      <a:r>
                        <a:rPr lang="en-CA" sz="1800" dirty="0" smtClean="0">
                          <a:latin typeface="Times New Roman" panose="02020603050405020304" pitchFamily="18" charset="0"/>
                          <a:cs typeface="Times New Roman" panose="02020603050405020304" pitchFamily="18" charset="0"/>
                        </a:rPr>
                        <a:t> </a:t>
                      </a:r>
                      <a:endParaRPr lang="en-CA" dirty="0" smtClean="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CA" sz="2000" dirty="0" smtClean="0">
                          <a:latin typeface="Times New Roman" panose="02020603050405020304" pitchFamily="18" charset="0"/>
                          <a:cs typeface="Times New Roman" panose="02020603050405020304" pitchFamily="18" charset="0"/>
                        </a:rPr>
                        <a:t>± 3.403 × 10</a:t>
                      </a:r>
                      <a:r>
                        <a:rPr lang="en-CA" sz="2000" baseline="30000" dirty="0" smtClean="0">
                          <a:latin typeface="Times New Roman" panose="02020603050405020304" pitchFamily="18" charset="0"/>
                          <a:cs typeface="Times New Roman" panose="02020603050405020304" pitchFamily="18" charset="0"/>
                        </a:rPr>
                        <a:t>38</a:t>
                      </a:r>
                      <a:endParaRPr lang="en-CA" sz="2000" dirty="0" smtClean="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800" dirty="0" smtClean="0">
                          <a:latin typeface="Consolas" panose="020B0609020204030204" pitchFamily="49" charset="0"/>
                          <a:cs typeface="Consolas" panose="020B0609020204030204" pitchFamily="49" charset="0"/>
                        </a:rPr>
                        <a:t>  double</a:t>
                      </a:r>
                    </a:p>
                  </a:txBody>
                  <a:tcP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800" dirty="0" smtClean="0">
                          <a:latin typeface="Times New Roman" panose="02020603050405020304" pitchFamily="18" charset="0"/>
                          <a:cs typeface="Times New Roman" panose="02020603050405020304" pitchFamily="18" charset="0"/>
                        </a:rPr>
                        <a:t>± 4.941 × 10</a:t>
                      </a:r>
                      <a:r>
                        <a:rPr lang="en-CA" sz="1800" baseline="30000" dirty="0" smtClean="0">
                          <a:latin typeface="Times New Roman" panose="02020603050405020304" pitchFamily="18" charset="0"/>
                          <a:cs typeface="Times New Roman" panose="02020603050405020304" pitchFamily="18" charset="0"/>
                        </a:rPr>
                        <a:t>–324</a:t>
                      </a:r>
                      <a:r>
                        <a:rPr lang="en-CA" sz="1800" dirty="0" smtClean="0">
                          <a:latin typeface="Times New Roman" panose="02020603050405020304" pitchFamily="18" charset="0"/>
                          <a:cs typeface="Times New Roman" panose="02020603050405020304" pitchFamily="18" charset="0"/>
                        </a:rPr>
                        <a:t> </a:t>
                      </a:r>
                      <a:endParaRPr lang="en-CA" dirty="0" smtClean="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CA" sz="2000" dirty="0" smtClean="0">
                          <a:latin typeface="Times New Roman" panose="02020603050405020304" pitchFamily="18" charset="0"/>
                          <a:cs typeface="Times New Roman" panose="02020603050405020304" pitchFamily="18" charset="0"/>
                        </a:rPr>
                        <a:t>± 1.798 × 10</a:t>
                      </a:r>
                      <a:r>
                        <a:rPr lang="en-CA" sz="2000" baseline="30000" dirty="0" smtClean="0">
                          <a:latin typeface="Times New Roman" panose="02020603050405020304" pitchFamily="18" charset="0"/>
                          <a:cs typeface="Times New Roman" panose="02020603050405020304" pitchFamily="18" charset="0"/>
                        </a:rPr>
                        <a:t>308</a:t>
                      </a:r>
                      <a:endParaRPr lang="en-CA" sz="2000" dirty="0" smtClean="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0717104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Weaknesses</a:t>
            </a:r>
            <a:endParaRPr lang="en-CA" dirty="0"/>
          </a:p>
        </p:txBody>
      </p:sp>
      <p:sp>
        <p:nvSpPr>
          <p:cNvPr id="3" name="Content Placeholder 2"/>
          <p:cNvSpPr>
            <a:spLocks noGrp="1"/>
          </p:cNvSpPr>
          <p:nvPr>
            <p:ph idx="1"/>
          </p:nvPr>
        </p:nvSpPr>
        <p:spPr/>
        <p:txBody>
          <a:bodyPr/>
          <a:lstStyle/>
          <a:p>
            <a:r>
              <a:rPr lang="en-CA" dirty="0"/>
              <a:t>This fixed precision leads to some weaknesses </a:t>
            </a:r>
          </a:p>
          <a:p>
            <a:pPr lvl="1"/>
            <a:r>
              <a:rPr lang="en-CA" dirty="0" smtClean="0"/>
              <a:t>It can happen that </a:t>
            </a:r>
            <a:r>
              <a:rPr lang="en-CA" sz="2000" i="1" dirty="0" smtClean="0">
                <a:latin typeface="Times New Roman" panose="02020603050405020304" pitchFamily="18" charset="0"/>
                <a:cs typeface="Times New Roman" panose="02020603050405020304" pitchFamily="18" charset="0"/>
              </a:rPr>
              <a:t>x</a:t>
            </a:r>
            <a:r>
              <a:rPr lang="en-CA" sz="2000" dirty="0" smtClean="0">
                <a:latin typeface="Times New Roman" panose="02020603050405020304" pitchFamily="18" charset="0"/>
                <a:cs typeface="Times New Roman" panose="02020603050405020304" pitchFamily="18" charset="0"/>
              </a:rPr>
              <a:t> + </a:t>
            </a:r>
            <a:r>
              <a:rPr lang="en-CA" sz="2000" i="1" dirty="0" smtClean="0">
                <a:latin typeface="Times New Roman" panose="02020603050405020304" pitchFamily="18" charset="0"/>
                <a:cs typeface="Times New Roman" panose="02020603050405020304" pitchFamily="18" charset="0"/>
              </a:rPr>
              <a:t>y</a:t>
            </a:r>
            <a:r>
              <a:rPr lang="en-CA" sz="2000" dirty="0" smtClean="0">
                <a:latin typeface="Times New Roman" panose="02020603050405020304" pitchFamily="18" charset="0"/>
                <a:cs typeface="Times New Roman" panose="02020603050405020304" pitchFamily="18" charset="0"/>
              </a:rPr>
              <a:t> = </a:t>
            </a:r>
            <a:r>
              <a:rPr lang="en-CA" sz="2000" i="1" dirty="0" smtClean="0">
                <a:latin typeface="Times New Roman" panose="02020603050405020304" pitchFamily="18" charset="0"/>
                <a:cs typeface="Times New Roman" panose="02020603050405020304" pitchFamily="18" charset="0"/>
              </a:rPr>
              <a:t>x</a:t>
            </a:r>
            <a:r>
              <a:rPr lang="en-CA" dirty="0" smtClean="0"/>
              <a:t> even if </a:t>
            </a:r>
            <a:r>
              <a:rPr lang="en-CA" sz="2000" i="1" dirty="0" smtClean="0">
                <a:latin typeface="Times New Roman" panose="02020603050405020304" pitchFamily="18" charset="0"/>
                <a:cs typeface="Times New Roman" panose="02020603050405020304" pitchFamily="18" charset="0"/>
              </a:rPr>
              <a:t>y</a:t>
            </a:r>
            <a:r>
              <a:rPr lang="en-CA" sz="2000" dirty="0" smtClean="0">
                <a:latin typeface="Times New Roman" panose="02020603050405020304" pitchFamily="18" charset="0"/>
                <a:cs typeface="Times New Roman" panose="02020603050405020304" pitchFamily="18" charset="0"/>
              </a:rPr>
              <a:t> ≠ 0</a:t>
            </a:r>
            <a:endParaRPr lang="en-CA" dirty="0" smtClean="0">
              <a:latin typeface="Times New Roman" panose="02020603050405020304" pitchFamily="18" charset="0"/>
              <a:cs typeface="Times New Roman" panose="02020603050405020304" pitchFamily="18" charset="0"/>
            </a:endParaRPr>
          </a:p>
          <a:p>
            <a:pPr lvl="1"/>
            <a:r>
              <a:rPr lang="en-CA" dirty="0" smtClean="0"/>
              <a:t>The calculation </a:t>
            </a:r>
            <a:r>
              <a:rPr lang="en-CA" sz="2000" i="1" dirty="0" smtClean="0">
                <a:latin typeface="Times New Roman" panose="02020603050405020304" pitchFamily="18" charset="0"/>
                <a:cs typeface="Times New Roman" panose="02020603050405020304" pitchFamily="18" charset="0"/>
              </a:rPr>
              <a:t>x</a:t>
            </a:r>
            <a:r>
              <a:rPr lang="en-CA" sz="2000" dirty="0" smtClean="0">
                <a:latin typeface="Times New Roman" panose="02020603050405020304" pitchFamily="18" charset="0"/>
                <a:cs typeface="Times New Roman" panose="02020603050405020304" pitchFamily="18" charset="0"/>
              </a:rPr>
              <a:t> – </a:t>
            </a:r>
            <a:r>
              <a:rPr lang="en-CA" sz="2000" i="1" dirty="0" smtClean="0">
                <a:latin typeface="Times New Roman" panose="02020603050405020304" pitchFamily="18" charset="0"/>
                <a:cs typeface="Times New Roman" panose="02020603050405020304" pitchFamily="18" charset="0"/>
              </a:rPr>
              <a:t>y</a:t>
            </a:r>
            <a:r>
              <a:rPr lang="en-CA" dirty="0" smtClean="0"/>
              <a:t> can be problematic if  </a:t>
            </a:r>
            <a:r>
              <a:rPr lang="en-CA" sz="2000" i="1" dirty="0" smtClean="0">
                <a:latin typeface="Times New Roman" panose="02020603050405020304" pitchFamily="18" charset="0"/>
                <a:cs typeface="Times New Roman" panose="02020603050405020304" pitchFamily="18" charset="0"/>
              </a:rPr>
              <a:t>x</a:t>
            </a:r>
            <a:r>
              <a:rPr lang="en-CA" sz="2000" dirty="0" smtClean="0">
                <a:latin typeface="Times New Roman" panose="02020603050405020304" pitchFamily="18" charset="0"/>
                <a:cs typeface="Times New Roman" panose="02020603050405020304" pitchFamily="18" charset="0"/>
              </a:rPr>
              <a:t> </a:t>
            </a:r>
            <a:r>
              <a:rPr lang="en-CA" sz="2000" dirty="0">
                <a:latin typeface="Times New Roman" panose="02020603050405020304" pitchFamily="18" charset="0"/>
                <a:cs typeface="Times New Roman" panose="02020603050405020304" pitchFamily="18" charset="0"/>
              </a:rPr>
              <a:t>≈</a:t>
            </a:r>
            <a:r>
              <a:rPr lang="en-CA" sz="2000" dirty="0" smtClean="0">
                <a:latin typeface="Times New Roman" panose="02020603050405020304" pitchFamily="18" charset="0"/>
                <a:cs typeface="Times New Roman" panose="02020603050405020304" pitchFamily="18" charset="0"/>
              </a:rPr>
              <a:t> </a:t>
            </a:r>
            <a:r>
              <a:rPr lang="en-CA" sz="2000" i="1" dirty="0" smtClean="0">
                <a:latin typeface="Times New Roman" panose="02020603050405020304" pitchFamily="18" charset="0"/>
                <a:cs typeface="Times New Roman" panose="02020603050405020304" pitchFamily="18" charset="0"/>
              </a:rPr>
              <a:t>y</a:t>
            </a:r>
            <a:endParaRPr lang="en-CA" sz="2000" dirty="0" smtClean="0">
              <a:latin typeface="Times New Roman" panose="02020603050405020304" pitchFamily="18" charset="0"/>
              <a:cs typeface="Times New Roman" panose="02020603050405020304" pitchFamily="18" charset="0"/>
            </a:endParaRPr>
          </a:p>
          <a:p>
            <a:pPr lvl="1"/>
            <a:r>
              <a:rPr lang="en-CA" dirty="0" smtClean="0"/>
              <a:t>Even associativity is lost: sometimes </a:t>
            </a:r>
            <a:r>
              <a:rPr lang="en-CA" sz="1800" i="1" dirty="0" smtClean="0">
                <a:latin typeface="Times New Roman" panose="02020603050405020304" pitchFamily="18" charset="0"/>
                <a:cs typeface="Times New Roman" panose="02020603050405020304" pitchFamily="18" charset="0"/>
              </a:rPr>
              <a:t>x </a:t>
            </a:r>
            <a:r>
              <a:rPr lang="en-CA" sz="1800" dirty="0" smtClean="0">
                <a:latin typeface="Times New Roman" panose="02020603050405020304" pitchFamily="18" charset="0"/>
                <a:cs typeface="Times New Roman" panose="02020603050405020304" pitchFamily="18" charset="0"/>
              </a:rPr>
              <a:t>+ (</a:t>
            </a:r>
            <a:r>
              <a:rPr lang="en-CA" sz="1800" i="1" dirty="0" smtClean="0">
                <a:latin typeface="Times New Roman" panose="02020603050405020304" pitchFamily="18" charset="0"/>
                <a:cs typeface="Times New Roman" panose="02020603050405020304" pitchFamily="18" charset="0"/>
              </a:rPr>
              <a:t>y</a:t>
            </a:r>
            <a:r>
              <a:rPr lang="en-CA" sz="1800" dirty="0" smtClean="0">
                <a:latin typeface="Times New Roman" panose="02020603050405020304" pitchFamily="18" charset="0"/>
                <a:cs typeface="Times New Roman" panose="02020603050405020304" pitchFamily="18" charset="0"/>
              </a:rPr>
              <a:t> + </a:t>
            </a:r>
            <a:r>
              <a:rPr lang="en-CA" sz="1800" i="1" dirty="0" smtClean="0">
                <a:latin typeface="Times New Roman" panose="02020603050405020304" pitchFamily="18" charset="0"/>
                <a:cs typeface="Times New Roman" panose="02020603050405020304" pitchFamily="18" charset="0"/>
              </a:rPr>
              <a:t>z</a:t>
            </a:r>
            <a:r>
              <a:rPr lang="en-CA" sz="1800" dirty="0" smtClean="0">
                <a:latin typeface="Times New Roman" panose="02020603050405020304" pitchFamily="18" charset="0"/>
                <a:cs typeface="Times New Roman" panose="02020603050405020304" pitchFamily="18" charset="0"/>
              </a:rPr>
              <a:t>) </a:t>
            </a:r>
            <a:r>
              <a:rPr lang="en-CA" sz="1800" dirty="0">
                <a:latin typeface="Times New Roman" panose="02020603050405020304" pitchFamily="18" charset="0"/>
                <a:cs typeface="Times New Roman" panose="02020603050405020304" pitchFamily="18" charset="0"/>
              </a:rPr>
              <a:t>≠ </a:t>
            </a:r>
            <a:r>
              <a:rPr lang="en-CA" sz="1800" dirty="0" smtClean="0">
                <a:latin typeface="Times New Roman" panose="02020603050405020304" pitchFamily="18" charset="0"/>
                <a:cs typeface="Times New Roman" panose="02020603050405020304" pitchFamily="18" charset="0"/>
              </a:rPr>
              <a:t>(</a:t>
            </a:r>
            <a:r>
              <a:rPr lang="en-CA" sz="1800" i="1" dirty="0" smtClean="0">
                <a:latin typeface="Times New Roman" panose="02020603050405020304" pitchFamily="18" charset="0"/>
                <a:cs typeface="Times New Roman" panose="02020603050405020304" pitchFamily="18" charset="0"/>
              </a:rPr>
              <a:t>x</a:t>
            </a:r>
            <a:r>
              <a:rPr lang="en-CA" sz="1800" dirty="0" smtClean="0">
                <a:latin typeface="Times New Roman" panose="02020603050405020304" pitchFamily="18" charset="0"/>
                <a:cs typeface="Times New Roman" panose="02020603050405020304" pitchFamily="18" charset="0"/>
              </a:rPr>
              <a:t> + </a:t>
            </a:r>
            <a:r>
              <a:rPr lang="en-CA" sz="1800" i="1" dirty="0" smtClean="0">
                <a:latin typeface="Times New Roman" panose="02020603050405020304" pitchFamily="18" charset="0"/>
                <a:cs typeface="Times New Roman" panose="02020603050405020304" pitchFamily="18" charset="0"/>
              </a:rPr>
              <a:t>y</a:t>
            </a:r>
            <a:r>
              <a:rPr lang="en-CA" sz="1800" dirty="0" smtClean="0">
                <a:latin typeface="Times New Roman" panose="02020603050405020304" pitchFamily="18" charset="0"/>
                <a:cs typeface="Times New Roman" panose="02020603050405020304" pitchFamily="18" charset="0"/>
              </a:rPr>
              <a:t>) + </a:t>
            </a:r>
            <a:r>
              <a:rPr lang="en-CA" sz="1800" i="1" dirty="0" smtClean="0">
                <a:latin typeface="Times New Roman" panose="02020603050405020304" pitchFamily="18" charset="0"/>
                <a:cs typeface="Times New Roman" panose="02020603050405020304" pitchFamily="18" charset="0"/>
              </a:rPr>
              <a:t>z</a:t>
            </a:r>
            <a:endParaRPr lang="en-CA" i="1" dirty="0">
              <a:latin typeface="Times New Roman" panose="02020603050405020304" pitchFamily="18" charset="0"/>
              <a:cs typeface="Times New Roman" panose="02020603050405020304" pitchFamily="18" charset="0"/>
            </a:endParaRPr>
          </a:p>
          <a:p>
            <a:endParaRPr lang="en-CA" dirty="0"/>
          </a:p>
          <a:p>
            <a:r>
              <a:rPr lang="en-US" dirty="0" smtClean="0"/>
              <a:t>We will look quickly at these</a:t>
            </a:r>
            <a:endParaRPr lang="en-CA" dirty="0" smtClean="0"/>
          </a:p>
          <a:p>
            <a:pPr lvl="1"/>
            <a:r>
              <a:rPr lang="en-CA" dirty="0" smtClean="0"/>
              <a:t>In your courses on numerical analysis you will learn how to mitigate or avoid these weaknesses</a:t>
            </a:r>
            <a:endParaRPr lang="en-CA" dirty="0"/>
          </a:p>
        </p:txBody>
      </p:sp>
    </p:spTree>
    <p:extLst>
      <p:ext uri="{BB962C8B-B14F-4D97-AF65-F5344CB8AC3E}">
        <p14:creationId xmlns:p14="http://schemas.microsoft.com/office/powerpoint/2010/main" val="2179504676"/>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62935</TotalTime>
  <Words>1374</Words>
  <Application>Microsoft Office PowerPoint</Application>
  <PresentationFormat>On-screen Show (4:3)</PresentationFormat>
  <Paragraphs>274</Paragraphs>
  <Slides>20</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30" baseType="lpstr">
      <vt:lpstr>ＭＳ Ｐゴシック</vt:lpstr>
      <vt:lpstr>Arial</vt:lpstr>
      <vt:lpstr>Calibri</vt:lpstr>
      <vt:lpstr>Consolas</vt:lpstr>
      <vt:lpstr>Constantia</vt:lpstr>
      <vt:lpstr>Georgia</vt:lpstr>
      <vt:lpstr>Times New Roman</vt:lpstr>
      <vt:lpstr>Wingdings</vt:lpstr>
      <vt:lpstr>Custom Design</vt:lpstr>
      <vt:lpstr>Equation</vt:lpstr>
      <vt:lpstr>Floating-point primitive data types</vt:lpstr>
      <vt:lpstr>Outline</vt:lpstr>
      <vt:lpstr>Floating-point numbers</vt:lpstr>
      <vt:lpstr>Scientific notation</vt:lpstr>
      <vt:lpstr>Scientific notation</vt:lpstr>
      <vt:lpstr>Scientific notation</vt:lpstr>
      <vt:lpstr>Scientific notation</vt:lpstr>
      <vt:lpstr>Scientific notation</vt:lpstr>
      <vt:lpstr>Weaknesses</vt:lpstr>
      <vt:lpstr>Weakness: x + y = x even if y ≠ 0</vt:lpstr>
      <vt:lpstr>Weakness: x + y = x even if y ≠ 0</vt:lpstr>
      <vt:lpstr>Weakness: subtractive cancellation</vt:lpstr>
      <vt:lpstr>Weakness: subtractive cancellation</vt:lpstr>
      <vt:lpstr>Weakness: subtractive cancellation</vt:lpstr>
      <vt:lpstr>ieee 754-2008</vt:lpstr>
      <vt:lpstr>Summary</vt:lpstr>
      <vt:lpstr>References</vt:lpstr>
      <vt:lpstr>Acknowledgements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Harder</cp:lastModifiedBy>
  <cp:revision>1260</cp:revision>
  <dcterms:created xsi:type="dcterms:W3CDTF">2009-09-11T23:00:44Z</dcterms:created>
  <dcterms:modified xsi:type="dcterms:W3CDTF">2019-10-10T00:07:39Z</dcterms:modified>
</cp:coreProperties>
</file>